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40"/>
  </p:notesMasterIdLst>
  <p:handoutMasterIdLst>
    <p:handoutMasterId r:id="rId41"/>
  </p:handoutMasterIdLst>
  <p:sldIdLst>
    <p:sldId id="341" r:id="rId2"/>
    <p:sldId id="325" r:id="rId3"/>
    <p:sldId id="342" r:id="rId4"/>
    <p:sldId id="346" r:id="rId5"/>
    <p:sldId id="357" r:id="rId6"/>
    <p:sldId id="372" r:id="rId7"/>
    <p:sldId id="373" r:id="rId8"/>
    <p:sldId id="374" r:id="rId9"/>
    <p:sldId id="349" r:id="rId10"/>
    <p:sldId id="382" r:id="rId11"/>
    <p:sldId id="383" r:id="rId12"/>
    <p:sldId id="344" r:id="rId13"/>
    <p:sldId id="350" r:id="rId14"/>
    <p:sldId id="351" r:id="rId15"/>
    <p:sldId id="356" r:id="rId16"/>
    <p:sldId id="352" r:id="rId17"/>
    <p:sldId id="375" r:id="rId18"/>
    <p:sldId id="376" r:id="rId19"/>
    <p:sldId id="377" r:id="rId20"/>
    <p:sldId id="380" r:id="rId21"/>
    <p:sldId id="355" r:id="rId22"/>
    <p:sldId id="370" r:id="rId23"/>
    <p:sldId id="371" r:id="rId24"/>
    <p:sldId id="381" r:id="rId25"/>
    <p:sldId id="369"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Lst>
  <p:sldSz cx="9144000" cy="6858000" type="screen4x3"/>
  <p:notesSz cx="6797675" cy="9926638"/>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697"/>
    <a:srgbClr val="1F4AA1"/>
    <a:srgbClr val="82C836"/>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50" autoAdjust="0"/>
    <p:restoredTop sz="91540" autoAdjust="0"/>
  </p:normalViewPr>
  <p:slideViewPr>
    <p:cSldViewPr>
      <p:cViewPr>
        <p:scale>
          <a:sx n="70" d="100"/>
          <a:sy n="70" d="100"/>
        </p:scale>
        <p:origin x="-2004"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81EC7-C166-4853-8725-FA2A2110D73B}" type="doc">
      <dgm:prSet loTypeId="urn:microsoft.com/office/officeart/2008/layout/VerticalCircleList" loCatId="list" qsTypeId="urn:microsoft.com/office/officeart/2005/8/quickstyle/simple2" qsCatId="simple" csTypeId="urn:microsoft.com/office/officeart/2005/8/colors/colorful4" csCatId="colorful" phldr="1"/>
      <dgm:spPr/>
      <dgm:t>
        <a:bodyPr/>
        <a:lstStyle/>
        <a:p>
          <a:endParaRPr lang="ro-RO"/>
        </a:p>
      </dgm:t>
    </dgm:pt>
    <dgm:pt modelId="{3AB16120-64FC-49CC-81A4-5408B31FF9F0}">
      <dgm:prSet custT="1"/>
      <dgm:spPr/>
      <dgm:t>
        <a:bodyPr/>
        <a:lstStyle/>
        <a:p>
          <a:r>
            <a:rPr lang="en-US" sz="2400" b="0" kern="1200" spc="-100" baseline="0" dirty="0" err="1" smtClean="0">
              <a:solidFill>
                <a:srgbClr val="1F4AA1"/>
              </a:solidFill>
              <a:latin typeface="Calibri" pitchFamily="34" charset="0"/>
              <a:ea typeface="+mn-ea"/>
              <a:cs typeface="Calibri" pitchFamily="34" charset="0"/>
            </a:rPr>
            <a:t>Fermieri</a:t>
          </a:r>
          <a:r>
            <a:rPr lang="en-US" sz="2400" b="0" kern="1200" spc="-100" baseline="0" dirty="0" smtClean="0">
              <a:solidFill>
                <a:srgbClr val="1F4AA1"/>
              </a:solidFill>
              <a:latin typeface="Calibri" pitchFamily="34" charset="0"/>
              <a:ea typeface="+mn-ea"/>
              <a:cs typeface="Calibri" pitchFamily="34" charset="0"/>
            </a:rPr>
            <a:t> sau </a:t>
          </a:r>
          <a:r>
            <a:rPr lang="en-US" sz="2400" b="0" kern="1200" spc="-100" baseline="0" dirty="0" err="1" smtClean="0">
              <a:solidFill>
                <a:srgbClr val="1F4AA1"/>
              </a:solidFill>
              <a:latin typeface="Calibri" pitchFamily="34" charset="0"/>
              <a:ea typeface="+mn-ea"/>
              <a:cs typeface="Calibri" pitchFamily="34" charset="0"/>
            </a:rPr>
            <a:t>membrii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unei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gospodarii</a:t>
          </a:r>
          <a:r>
            <a:rPr lang="en-US" sz="2400" b="0" kern="1200" spc="-100" baseline="0" dirty="0" smtClean="0">
              <a:solidFill>
                <a:srgbClr val="1F4AA1"/>
              </a:solidFill>
              <a:latin typeface="Calibri" pitchFamily="34" charset="0"/>
              <a:ea typeface="+mn-ea"/>
              <a:cs typeface="Calibri" pitchFamily="34" charset="0"/>
            </a:rPr>
            <a:t> agricole, care </a:t>
          </a:r>
          <a:r>
            <a:rPr lang="en-US" sz="2400" b="0" kern="1200" spc="-100" baseline="0" dirty="0" err="1" smtClean="0">
              <a:solidFill>
                <a:srgbClr val="1F4AA1"/>
              </a:solidFill>
              <a:latin typeface="Calibri" pitchFamily="34" charset="0"/>
              <a:ea typeface="+mn-ea"/>
              <a:cs typeface="Calibri" pitchFamily="34" charset="0"/>
            </a:rPr>
            <a:t>își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diversifică</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activitatea</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prin</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înființarea</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unei</a:t>
          </a:r>
          <a:r>
            <a:rPr lang="en-US" sz="2400" b="0" kern="1200" spc="-100" baseline="0" dirty="0" smtClean="0">
              <a:solidFill>
                <a:srgbClr val="1F4AA1"/>
              </a:solidFill>
              <a:latin typeface="Calibri" pitchFamily="34" charset="0"/>
              <a:ea typeface="+mn-ea"/>
              <a:cs typeface="Calibri" pitchFamily="34" charset="0"/>
            </a:rPr>
            <a:t> activități non-agricole în spațiul rural pentru prima </a:t>
          </a:r>
          <a:r>
            <a:rPr lang="en-US" sz="2400" b="0" kern="1200" spc="-100" baseline="0" dirty="0" err="1" smtClean="0">
              <a:solidFill>
                <a:srgbClr val="1F4AA1"/>
              </a:solidFill>
              <a:latin typeface="Calibri" pitchFamily="34" charset="0"/>
              <a:ea typeface="+mn-ea"/>
              <a:cs typeface="Calibri" pitchFamily="34" charset="0"/>
            </a:rPr>
            <a:t>dată</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Persoanele</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fizice</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neautorizate</a:t>
          </a:r>
          <a:r>
            <a:rPr lang="en-US" sz="2400" b="0" kern="1200" spc="-100" baseline="0" dirty="0" smtClean="0">
              <a:solidFill>
                <a:srgbClr val="1F4AA1"/>
              </a:solidFill>
              <a:latin typeface="Calibri" pitchFamily="34" charset="0"/>
              <a:ea typeface="+mn-ea"/>
              <a:cs typeface="Calibri" pitchFamily="34" charset="0"/>
            </a:rPr>
            <a:t> nu </a:t>
          </a:r>
          <a:r>
            <a:rPr lang="en-US" sz="2400" b="0" kern="1200" spc="-100" baseline="0" dirty="0" err="1" smtClean="0">
              <a:solidFill>
                <a:srgbClr val="1F4AA1"/>
              </a:solidFill>
              <a:latin typeface="Calibri" pitchFamily="34" charset="0"/>
              <a:ea typeface="+mn-ea"/>
              <a:cs typeface="Calibri" pitchFamily="34" charset="0"/>
            </a:rPr>
            <a:t>sunt</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eligibile</a:t>
          </a:r>
          <a:r>
            <a:rPr lang="en-US" sz="2400" b="0" kern="1200" spc="-100" baseline="0" dirty="0" smtClean="0">
              <a:solidFill>
                <a:srgbClr val="1F4AA1"/>
              </a:solidFill>
              <a:latin typeface="Calibri" pitchFamily="34" charset="0"/>
              <a:ea typeface="+mn-ea"/>
              <a:cs typeface="Calibri" pitchFamily="34" charset="0"/>
            </a:rPr>
            <a:t>;</a:t>
          </a:r>
          <a:endParaRPr lang="ro-RO" sz="2400" b="0" kern="1200" spc="-100" baseline="0" dirty="0">
            <a:solidFill>
              <a:srgbClr val="1F4AA1"/>
            </a:solidFill>
            <a:latin typeface="Calibri" pitchFamily="34" charset="0"/>
            <a:ea typeface="+mn-ea"/>
            <a:cs typeface="Calibri" pitchFamily="34" charset="0"/>
          </a:endParaRPr>
        </a:p>
      </dgm:t>
    </dgm:pt>
    <dgm:pt modelId="{100D3781-0DBD-4A12-A640-528F3E000CDA}" type="parTrans" cxnId="{33569A80-B212-4C81-A50F-7554EA69660D}">
      <dgm:prSet/>
      <dgm:spPr/>
      <dgm:t>
        <a:bodyPr/>
        <a:lstStyle/>
        <a:p>
          <a:endParaRPr lang="ro-RO"/>
        </a:p>
      </dgm:t>
    </dgm:pt>
    <dgm:pt modelId="{2F9D3736-82B8-4471-BECF-9641A10B7E52}" type="sibTrans" cxnId="{33569A80-B212-4C81-A50F-7554EA69660D}">
      <dgm:prSet/>
      <dgm:spPr/>
      <dgm:t>
        <a:bodyPr/>
        <a:lstStyle/>
        <a:p>
          <a:endParaRPr lang="ro-RO"/>
        </a:p>
      </dgm:t>
    </dgm:pt>
    <dgm:pt modelId="{13F7BBBE-E99E-45D7-9C07-2FF7636DDA55}">
      <dgm:prSet custT="1"/>
      <dgm:spPr/>
      <dgm:t>
        <a:bodyPr/>
        <a:lstStyle/>
        <a:p>
          <a:r>
            <a:rPr lang="en-US" sz="2400" b="0" kern="1200" spc="-100" baseline="0" dirty="0" smtClean="0">
              <a:solidFill>
                <a:srgbClr val="1F4AA1"/>
              </a:solidFill>
              <a:latin typeface="Calibri" pitchFamily="34" charset="0"/>
              <a:ea typeface="+mn-ea"/>
              <a:cs typeface="Calibri" pitchFamily="34" charset="0"/>
            </a:rPr>
            <a:t>Micro-întreprinderi și întreprinderi mici </a:t>
          </a:r>
          <a:r>
            <a:rPr lang="en-US" sz="2400" b="0" kern="1200" spc="-100" baseline="0" dirty="0" err="1" smtClean="0">
              <a:solidFill>
                <a:srgbClr val="1F4AA1"/>
              </a:solidFill>
              <a:latin typeface="Calibri" pitchFamily="34" charset="0"/>
              <a:ea typeface="+mn-ea"/>
              <a:cs typeface="Calibri" pitchFamily="34" charset="0"/>
            </a:rPr>
            <a:t>existente</a:t>
          </a:r>
          <a:r>
            <a:rPr lang="en-US" sz="2400" b="0" kern="1200" spc="-100" baseline="0" dirty="0" smtClean="0">
              <a:solidFill>
                <a:srgbClr val="1F4AA1"/>
              </a:solidFill>
              <a:latin typeface="Calibri" pitchFamily="34" charset="0"/>
              <a:ea typeface="+mn-ea"/>
              <a:cs typeface="Calibri" pitchFamily="34" charset="0"/>
            </a:rPr>
            <a:t> din spațiul rural, care </a:t>
          </a:r>
          <a:r>
            <a:rPr lang="en-US" sz="2400" b="0" kern="1200" spc="-100" baseline="0" dirty="0" err="1" smtClean="0">
              <a:solidFill>
                <a:srgbClr val="1F4AA1"/>
              </a:solidFill>
              <a:latin typeface="Calibri" pitchFamily="34" charset="0"/>
              <a:ea typeface="+mn-ea"/>
              <a:cs typeface="Calibri" pitchFamily="34" charset="0"/>
            </a:rPr>
            <a:t>își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propun</a:t>
          </a:r>
          <a:r>
            <a:rPr lang="en-US" sz="2400" b="0" kern="1200" spc="-100" baseline="0" dirty="0" smtClean="0">
              <a:solidFill>
                <a:srgbClr val="1F4AA1"/>
              </a:solidFill>
              <a:latin typeface="Calibri" pitchFamily="34" charset="0"/>
              <a:ea typeface="+mn-ea"/>
              <a:cs typeface="Calibri" pitchFamily="34" charset="0"/>
            </a:rPr>
            <a:t> activități non-agricole, pe care pe care nu le-au </a:t>
          </a:r>
          <a:r>
            <a:rPr lang="en-US" sz="2400" b="0" kern="1200" spc="-100" baseline="0" dirty="0" err="1" smtClean="0">
              <a:solidFill>
                <a:srgbClr val="1F4AA1"/>
              </a:solidFill>
              <a:latin typeface="Calibri" pitchFamily="34" charset="0"/>
              <a:ea typeface="+mn-ea"/>
              <a:cs typeface="Calibri" pitchFamily="34" charset="0"/>
            </a:rPr>
            <a:t>mai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efectuat</a:t>
          </a:r>
          <a:r>
            <a:rPr lang="en-US" sz="2400" b="0" kern="1200" spc="-100" baseline="0" dirty="0" smtClean="0">
              <a:solidFill>
                <a:srgbClr val="1F4AA1"/>
              </a:solidFill>
              <a:latin typeface="Calibri" pitchFamily="34" charset="0"/>
              <a:ea typeface="+mn-ea"/>
              <a:cs typeface="Calibri" pitchFamily="34" charset="0"/>
            </a:rPr>
            <a:t> până la data </a:t>
          </a:r>
          <a:r>
            <a:rPr lang="en-US" sz="2400" b="0" kern="1200" spc="-100" baseline="0" dirty="0" err="1" smtClean="0">
              <a:solidFill>
                <a:srgbClr val="1F4AA1"/>
              </a:solidFill>
              <a:latin typeface="Calibri" pitchFamily="34" charset="0"/>
              <a:ea typeface="+mn-ea"/>
              <a:cs typeface="Calibri" pitchFamily="34" charset="0"/>
            </a:rPr>
            <a:t>aplicării</a:t>
          </a:r>
          <a:r>
            <a:rPr lang="en-US" sz="2400" b="0" kern="1200" spc="-100" baseline="0" dirty="0" smtClean="0">
              <a:solidFill>
                <a:srgbClr val="1F4AA1"/>
              </a:solidFill>
              <a:latin typeface="Calibri" pitchFamily="34" charset="0"/>
              <a:ea typeface="+mn-ea"/>
              <a:cs typeface="Calibri" pitchFamily="34" charset="0"/>
            </a:rPr>
            <a:t> pentru </a:t>
          </a:r>
          <a:r>
            <a:rPr lang="en-US" sz="2400" b="0" kern="1200" spc="-100" baseline="0" dirty="0" err="1" smtClean="0">
              <a:solidFill>
                <a:srgbClr val="1F4AA1"/>
              </a:solidFill>
              <a:latin typeface="Calibri" pitchFamily="34" charset="0"/>
              <a:ea typeface="+mn-ea"/>
              <a:cs typeface="Calibri" pitchFamily="34" charset="0"/>
            </a:rPr>
            <a:t>sprijin</a:t>
          </a:r>
          <a:r>
            <a:rPr lang="en-US" sz="2400" b="0" kern="1200" spc="-100" baseline="0" dirty="0" smtClean="0">
              <a:solidFill>
                <a:srgbClr val="1F4AA1"/>
              </a:solidFill>
              <a:latin typeface="Calibri" pitchFamily="34" charset="0"/>
              <a:ea typeface="+mn-ea"/>
              <a:cs typeface="Calibri" pitchFamily="34" charset="0"/>
            </a:rPr>
            <a:t>;</a:t>
          </a:r>
          <a:endParaRPr lang="ro-RO" sz="2400" b="0" kern="1200" spc="-100" baseline="0" dirty="0">
            <a:solidFill>
              <a:srgbClr val="1F4AA1"/>
            </a:solidFill>
            <a:latin typeface="Calibri" pitchFamily="34" charset="0"/>
            <a:ea typeface="+mn-ea"/>
            <a:cs typeface="Calibri" pitchFamily="34" charset="0"/>
          </a:endParaRPr>
        </a:p>
      </dgm:t>
    </dgm:pt>
    <dgm:pt modelId="{377D2C94-8CC0-4AC3-AA9C-8E657D08C976}" type="parTrans" cxnId="{553FA1F4-DCD4-4B9B-965C-05A7D602E8E8}">
      <dgm:prSet/>
      <dgm:spPr/>
      <dgm:t>
        <a:bodyPr/>
        <a:lstStyle/>
        <a:p>
          <a:endParaRPr lang="ro-RO"/>
        </a:p>
      </dgm:t>
    </dgm:pt>
    <dgm:pt modelId="{44A8660E-20C1-4A31-9D1D-0E01DC970C43}" type="sibTrans" cxnId="{553FA1F4-DCD4-4B9B-965C-05A7D602E8E8}">
      <dgm:prSet/>
      <dgm:spPr/>
      <dgm:t>
        <a:bodyPr/>
        <a:lstStyle/>
        <a:p>
          <a:endParaRPr lang="ro-RO"/>
        </a:p>
      </dgm:t>
    </dgm:pt>
    <dgm:pt modelId="{74B5CB61-5A1B-43E5-BD48-C7F8D12AD6CD}">
      <dgm:prSet custT="1"/>
      <dgm:spPr/>
      <dgm:t>
        <a:bodyPr/>
        <a:lstStyle/>
        <a:p>
          <a:r>
            <a:rPr lang="en-US" sz="2400" b="0" kern="1200" spc="-100" baseline="0" dirty="0" smtClean="0">
              <a:solidFill>
                <a:srgbClr val="1F4AA1"/>
              </a:solidFill>
              <a:latin typeface="Calibri" pitchFamily="34" charset="0"/>
              <a:ea typeface="+mn-ea"/>
              <a:cs typeface="Calibri" pitchFamily="34" charset="0"/>
            </a:rPr>
            <a:t>Micro-întreprinderi și întreprinderi mici noi, înființate în anul depunerii aplicației de finanțare sau cu o vechime de maxim 3 ani fiscali, care nu au desfășurat activități până în momentul depunerii acesteia (start-ups);</a:t>
          </a:r>
          <a:endParaRPr lang="ro-RO" sz="2400" b="0" kern="1200" spc="-100" baseline="0" dirty="0">
            <a:solidFill>
              <a:srgbClr val="1F4AA1"/>
            </a:solidFill>
            <a:latin typeface="Calibri" pitchFamily="34" charset="0"/>
            <a:ea typeface="+mn-ea"/>
            <a:cs typeface="Calibri" pitchFamily="34" charset="0"/>
          </a:endParaRPr>
        </a:p>
      </dgm:t>
    </dgm:pt>
    <dgm:pt modelId="{5C33FE03-F832-4C75-A3F8-64F5D1B409B3}" type="parTrans" cxnId="{2C78C093-32EE-4A61-9ABA-781E55C6D3A1}">
      <dgm:prSet/>
      <dgm:spPr/>
      <dgm:t>
        <a:bodyPr/>
        <a:lstStyle/>
        <a:p>
          <a:endParaRPr lang="ro-RO"/>
        </a:p>
      </dgm:t>
    </dgm:pt>
    <dgm:pt modelId="{BE3E03AA-19F4-4027-A718-D39B547F82B5}" type="sibTrans" cxnId="{2C78C093-32EE-4A61-9ABA-781E55C6D3A1}">
      <dgm:prSet/>
      <dgm:spPr/>
      <dgm:t>
        <a:bodyPr/>
        <a:lstStyle/>
        <a:p>
          <a:endParaRPr lang="ro-RO"/>
        </a:p>
      </dgm:t>
    </dgm:pt>
    <dgm:pt modelId="{F3A3F183-1BB2-415B-976F-898061E707AA}" type="pres">
      <dgm:prSet presAssocID="{5D881EC7-C166-4853-8725-FA2A2110D73B}" presName="Name0" presStyleCnt="0">
        <dgm:presLayoutVars>
          <dgm:dir/>
        </dgm:presLayoutVars>
      </dgm:prSet>
      <dgm:spPr/>
      <dgm:t>
        <a:bodyPr/>
        <a:lstStyle/>
        <a:p>
          <a:endParaRPr lang="ro-RO"/>
        </a:p>
      </dgm:t>
    </dgm:pt>
    <dgm:pt modelId="{AD08736D-AB0C-4571-991F-E456399328E5}" type="pres">
      <dgm:prSet presAssocID="{74B5CB61-5A1B-43E5-BD48-C7F8D12AD6CD}" presName="noChildren" presStyleCnt="0"/>
      <dgm:spPr/>
    </dgm:pt>
    <dgm:pt modelId="{EC8C268A-99B6-4748-95E8-00AF04A825F3}" type="pres">
      <dgm:prSet presAssocID="{74B5CB61-5A1B-43E5-BD48-C7F8D12AD6CD}" presName="gap" presStyleCnt="0"/>
      <dgm:spPr/>
    </dgm:pt>
    <dgm:pt modelId="{93317E0B-4012-4C6D-93C8-D9ABF1EAB546}" type="pres">
      <dgm:prSet presAssocID="{74B5CB61-5A1B-43E5-BD48-C7F8D12AD6CD}" presName="medCircle2" presStyleLbl="vennNode1" presStyleIdx="0" presStyleCnt="3" custLinFactNeighborX="-56495" custLinFactNeighborY="-5401"/>
      <dgm:spPr/>
    </dgm:pt>
    <dgm:pt modelId="{0471D085-E7F2-4148-A027-BB550BFD4176}" type="pres">
      <dgm:prSet presAssocID="{74B5CB61-5A1B-43E5-BD48-C7F8D12AD6CD}" presName="txLvlOnly1" presStyleLbl="revTx" presStyleIdx="0" presStyleCnt="3"/>
      <dgm:spPr/>
      <dgm:t>
        <a:bodyPr/>
        <a:lstStyle/>
        <a:p>
          <a:endParaRPr lang="ro-RO"/>
        </a:p>
      </dgm:t>
    </dgm:pt>
    <dgm:pt modelId="{64102073-B0B8-496F-A2FD-4017FF9B429D}" type="pres">
      <dgm:prSet presAssocID="{3AB16120-64FC-49CC-81A4-5408B31FF9F0}" presName="noChildren" presStyleCnt="0"/>
      <dgm:spPr/>
    </dgm:pt>
    <dgm:pt modelId="{724D45E3-ED36-4A6B-81D2-9FFD1BECA155}" type="pres">
      <dgm:prSet presAssocID="{3AB16120-64FC-49CC-81A4-5408B31FF9F0}" presName="gap" presStyleCnt="0"/>
      <dgm:spPr/>
    </dgm:pt>
    <dgm:pt modelId="{5AD8893B-E4F8-44EA-8339-7241E2DF4681}" type="pres">
      <dgm:prSet presAssocID="{3AB16120-64FC-49CC-81A4-5408B31FF9F0}" presName="medCircle2" presStyleLbl="vennNode1" presStyleIdx="1" presStyleCnt="3" custLinFactNeighborX="-55808" custLinFactNeighborY="969"/>
      <dgm:spPr/>
    </dgm:pt>
    <dgm:pt modelId="{5C428B42-35A9-43C6-AF12-D57C8EEF7ECB}" type="pres">
      <dgm:prSet presAssocID="{3AB16120-64FC-49CC-81A4-5408B31FF9F0}" presName="txLvlOnly1" presStyleLbl="revTx" presStyleIdx="1" presStyleCnt="3" custLinFactNeighborX="-88" custLinFactNeighborY="11606"/>
      <dgm:spPr/>
      <dgm:t>
        <a:bodyPr/>
        <a:lstStyle/>
        <a:p>
          <a:endParaRPr lang="ro-RO"/>
        </a:p>
      </dgm:t>
    </dgm:pt>
    <dgm:pt modelId="{48824379-E5D9-4479-BBFE-B26998F1CBB6}" type="pres">
      <dgm:prSet presAssocID="{13F7BBBE-E99E-45D7-9C07-2FF7636DDA55}" presName="noChildren" presStyleCnt="0"/>
      <dgm:spPr/>
    </dgm:pt>
    <dgm:pt modelId="{77C78ABA-0670-407C-8CE6-DCB15566592B}" type="pres">
      <dgm:prSet presAssocID="{13F7BBBE-E99E-45D7-9C07-2FF7636DDA55}" presName="gap" presStyleCnt="0"/>
      <dgm:spPr/>
    </dgm:pt>
    <dgm:pt modelId="{AAAD5F2B-ADC0-4F73-8998-38E3ED9BFFBC}" type="pres">
      <dgm:prSet presAssocID="{13F7BBBE-E99E-45D7-9C07-2FF7636DDA55}" presName="medCircle2" presStyleLbl="vennNode1" presStyleIdx="2" presStyleCnt="3" custLinFactNeighborX="-55808" custLinFactNeighborY="2019"/>
      <dgm:spPr/>
    </dgm:pt>
    <dgm:pt modelId="{2D54429D-E69F-4E05-BE73-BC8DEF25FAA7}" type="pres">
      <dgm:prSet presAssocID="{13F7BBBE-E99E-45D7-9C07-2FF7636DDA55}" presName="txLvlOnly1" presStyleLbl="revTx" presStyleIdx="2" presStyleCnt="3"/>
      <dgm:spPr/>
      <dgm:t>
        <a:bodyPr/>
        <a:lstStyle/>
        <a:p>
          <a:endParaRPr lang="ro-RO"/>
        </a:p>
      </dgm:t>
    </dgm:pt>
  </dgm:ptLst>
  <dgm:cxnLst>
    <dgm:cxn modelId="{33569A80-B212-4C81-A50F-7554EA69660D}" srcId="{5D881EC7-C166-4853-8725-FA2A2110D73B}" destId="{3AB16120-64FC-49CC-81A4-5408B31FF9F0}" srcOrd="1" destOrd="0" parTransId="{100D3781-0DBD-4A12-A640-528F3E000CDA}" sibTransId="{2F9D3736-82B8-4471-BECF-9641A10B7E52}"/>
    <dgm:cxn modelId="{6D1FA44D-EB87-4C16-8DC2-CF95019538AC}" type="presOf" srcId="{74B5CB61-5A1B-43E5-BD48-C7F8D12AD6CD}" destId="{0471D085-E7F2-4148-A027-BB550BFD4176}" srcOrd="0" destOrd="0" presId="urn:microsoft.com/office/officeart/2008/layout/VerticalCircleList"/>
    <dgm:cxn modelId="{18FF2900-11D8-45B2-88AA-750A9ADF763E}" type="presOf" srcId="{3AB16120-64FC-49CC-81A4-5408B31FF9F0}" destId="{5C428B42-35A9-43C6-AF12-D57C8EEF7ECB}" srcOrd="0" destOrd="0" presId="urn:microsoft.com/office/officeart/2008/layout/VerticalCircleList"/>
    <dgm:cxn modelId="{B2E14EB3-B79B-42EA-89DC-2E958ED2CAC3}" type="presOf" srcId="{5D881EC7-C166-4853-8725-FA2A2110D73B}" destId="{F3A3F183-1BB2-415B-976F-898061E707AA}" srcOrd="0" destOrd="0" presId="urn:microsoft.com/office/officeart/2008/layout/VerticalCircleList"/>
    <dgm:cxn modelId="{553FA1F4-DCD4-4B9B-965C-05A7D602E8E8}" srcId="{5D881EC7-C166-4853-8725-FA2A2110D73B}" destId="{13F7BBBE-E99E-45D7-9C07-2FF7636DDA55}" srcOrd="2" destOrd="0" parTransId="{377D2C94-8CC0-4AC3-AA9C-8E657D08C976}" sibTransId="{44A8660E-20C1-4A31-9D1D-0E01DC970C43}"/>
    <dgm:cxn modelId="{2C78C093-32EE-4A61-9ABA-781E55C6D3A1}" srcId="{5D881EC7-C166-4853-8725-FA2A2110D73B}" destId="{74B5CB61-5A1B-43E5-BD48-C7F8D12AD6CD}" srcOrd="0" destOrd="0" parTransId="{5C33FE03-F832-4C75-A3F8-64F5D1B409B3}" sibTransId="{BE3E03AA-19F4-4027-A718-D39B547F82B5}"/>
    <dgm:cxn modelId="{FD068C08-DFB3-4FC8-AD4A-E803183D85BE}" type="presOf" srcId="{13F7BBBE-E99E-45D7-9C07-2FF7636DDA55}" destId="{2D54429D-E69F-4E05-BE73-BC8DEF25FAA7}" srcOrd="0" destOrd="0" presId="urn:microsoft.com/office/officeart/2008/layout/VerticalCircleList"/>
    <dgm:cxn modelId="{38DE4693-9549-41A1-8233-D108FB763FC7}" type="presParOf" srcId="{F3A3F183-1BB2-415B-976F-898061E707AA}" destId="{AD08736D-AB0C-4571-991F-E456399328E5}" srcOrd="0" destOrd="0" presId="urn:microsoft.com/office/officeart/2008/layout/VerticalCircleList"/>
    <dgm:cxn modelId="{441A5062-9124-4F1E-A9A5-107C9A3B6344}" type="presParOf" srcId="{AD08736D-AB0C-4571-991F-E456399328E5}" destId="{EC8C268A-99B6-4748-95E8-00AF04A825F3}" srcOrd="0" destOrd="0" presId="urn:microsoft.com/office/officeart/2008/layout/VerticalCircleList"/>
    <dgm:cxn modelId="{181F62AB-403A-406A-8FB7-83ACFC511250}" type="presParOf" srcId="{AD08736D-AB0C-4571-991F-E456399328E5}" destId="{93317E0B-4012-4C6D-93C8-D9ABF1EAB546}" srcOrd="1" destOrd="0" presId="urn:microsoft.com/office/officeart/2008/layout/VerticalCircleList"/>
    <dgm:cxn modelId="{0CCF15B5-0445-4E16-9220-F27ADEE89672}" type="presParOf" srcId="{AD08736D-AB0C-4571-991F-E456399328E5}" destId="{0471D085-E7F2-4148-A027-BB550BFD4176}" srcOrd="2" destOrd="0" presId="urn:microsoft.com/office/officeart/2008/layout/VerticalCircleList"/>
    <dgm:cxn modelId="{A8D2D289-5C2B-4917-9AF8-775194D8D46F}" type="presParOf" srcId="{F3A3F183-1BB2-415B-976F-898061E707AA}" destId="{64102073-B0B8-496F-A2FD-4017FF9B429D}" srcOrd="1" destOrd="0" presId="urn:microsoft.com/office/officeart/2008/layout/VerticalCircleList"/>
    <dgm:cxn modelId="{F9C78C06-81C9-4080-A7B3-929217A1A039}" type="presParOf" srcId="{64102073-B0B8-496F-A2FD-4017FF9B429D}" destId="{724D45E3-ED36-4A6B-81D2-9FFD1BECA155}" srcOrd="0" destOrd="0" presId="urn:microsoft.com/office/officeart/2008/layout/VerticalCircleList"/>
    <dgm:cxn modelId="{9F94A27A-5BED-4795-9C38-609520426ED8}" type="presParOf" srcId="{64102073-B0B8-496F-A2FD-4017FF9B429D}" destId="{5AD8893B-E4F8-44EA-8339-7241E2DF4681}" srcOrd="1" destOrd="0" presId="urn:microsoft.com/office/officeart/2008/layout/VerticalCircleList"/>
    <dgm:cxn modelId="{0206D50B-8633-49E5-906B-80BA86BCFB53}" type="presParOf" srcId="{64102073-B0B8-496F-A2FD-4017FF9B429D}" destId="{5C428B42-35A9-43C6-AF12-D57C8EEF7ECB}" srcOrd="2" destOrd="0" presId="urn:microsoft.com/office/officeart/2008/layout/VerticalCircleList"/>
    <dgm:cxn modelId="{52CB9E49-5CF6-418B-B0F0-033A665AC5B9}" type="presParOf" srcId="{F3A3F183-1BB2-415B-976F-898061E707AA}" destId="{48824379-E5D9-4479-BBFE-B26998F1CBB6}" srcOrd="2" destOrd="0" presId="urn:microsoft.com/office/officeart/2008/layout/VerticalCircleList"/>
    <dgm:cxn modelId="{0481236B-DC8D-40D0-9DAA-E1B36EAC8A6B}" type="presParOf" srcId="{48824379-E5D9-4479-BBFE-B26998F1CBB6}" destId="{77C78ABA-0670-407C-8CE6-DCB15566592B}" srcOrd="0" destOrd="0" presId="urn:microsoft.com/office/officeart/2008/layout/VerticalCircleList"/>
    <dgm:cxn modelId="{515862F5-FE36-4D28-A6E7-47CA9B365B25}" type="presParOf" srcId="{48824379-E5D9-4479-BBFE-B26998F1CBB6}" destId="{AAAD5F2B-ADC0-4F73-8998-38E3ED9BFFBC}" srcOrd="1" destOrd="0" presId="urn:microsoft.com/office/officeart/2008/layout/VerticalCircleList"/>
    <dgm:cxn modelId="{CF3ACD7C-B5DB-4678-9F71-69CC4A93D7C5}" type="presParOf" srcId="{48824379-E5D9-4479-BBFE-B26998F1CBB6}" destId="{2D54429D-E69F-4E05-BE73-BC8DEF25FAA7}"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75FAE-E957-4DA1-9D12-8DB803DB954C}"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ro-RO"/>
        </a:p>
      </dgm:t>
    </dgm:pt>
    <dgm:pt modelId="{2CAF6FB5-40DA-4EDD-9538-B13F24E57CF0}">
      <dgm:prSet phldrT="[Text]" custT="1"/>
      <dgm:spPr/>
      <dgm:t>
        <a:bodyPr/>
        <a:lstStyle/>
        <a:p>
          <a:r>
            <a:rPr lang="vi-VN" sz="2800" b="1" dirty="0" smtClean="0">
              <a:solidFill>
                <a:schemeClr val="accent5">
                  <a:lumMod val="75000"/>
                </a:schemeClr>
              </a:solidFill>
              <a:latin typeface="Calibri" pitchFamily="34" charset="0"/>
              <a:ea typeface="+mn-ea"/>
              <a:cs typeface="Calibri" pitchFamily="34" charset="0"/>
            </a:rPr>
            <a:t>Condiții de eligibilitate</a:t>
          </a:r>
          <a:br>
            <a:rPr lang="vi-VN" sz="2800" b="1" dirty="0" smtClean="0">
              <a:solidFill>
                <a:schemeClr val="accent5">
                  <a:lumMod val="75000"/>
                </a:schemeClr>
              </a:solidFill>
              <a:latin typeface="Calibri" pitchFamily="34" charset="0"/>
              <a:ea typeface="+mn-ea"/>
              <a:cs typeface="Calibri" pitchFamily="34" charset="0"/>
            </a:rPr>
          </a:br>
          <a:endParaRPr lang="ro-RO" sz="2800" b="1" dirty="0">
            <a:solidFill>
              <a:schemeClr val="accent5">
                <a:lumMod val="75000"/>
              </a:schemeClr>
            </a:solidFill>
          </a:endParaRPr>
        </a:p>
      </dgm:t>
    </dgm:pt>
    <dgm:pt modelId="{23D08089-9442-4669-9D4C-CBBA07551A74}" type="parTrans" cxnId="{D7FFC984-ED19-45A8-9F1A-D9B17C55691B}">
      <dgm:prSet/>
      <dgm:spPr/>
      <dgm:t>
        <a:bodyPr/>
        <a:lstStyle/>
        <a:p>
          <a:endParaRPr lang="ro-RO" sz="1800"/>
        </a:p>
      </dgm:t>
    </dgm:pt>
    <dgm:pt modelId="{64BB9746-C9EC-42B9-9AF4-E6087F95EB63}" type="sibTrans" cxnId="{D7FFC984-ED19-45A8-9F1A-D9B17C55691B}">
      <dgm:prSet/>
      <dgm:spPr/>
      <dgm:t>
        <a:bodyPr/>
        <a:lstStyle/>
        <a:p>
          <a:endParaRPr lang="ro-RO" sz="1800"/>
        </a:p>
      </dgm:t>
    </dgm:pt>
    <dgm:pt modelId="{31EA12DC-920A-44FD-B724-60E16C3A0AC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o-RO" sz="2400" b="0" kern="1200" spc="-100" baseline="0" dirty="0" smtClean="0">
            <a:solidFill>
              <a:srgbClr val="1F4AA1"/>
            </a:solidFill>
            <a:latin typeface="Calibri" pitchFamily="34" charset="0"/>
            <a:ea typeface="+mn-ea"/>
            <a:cs typeface="Calibri" pitchFamily="34" charset="0"/>
          </a:endParaRPr>
        </a:p>
      </dgm:t>
    </dgm:pt>
    <dgm:pt modelId="{A467C6B1-2B04-44ED-9DA1-79B96F2B0621}" type="parTrans" cxnId="{C759820B-EDB6-41F1-ACE1-AEA08EE0A5A5}">
      <dgm:prSet custT="1"/>
      <dgm:spPr/>
      <dgm:t>
        <a:bodyPr/>
        <a:lstStyle/>
        <a:p>
          <a:endParaRPr lang="ro-RO" sz="500"/>
        </a:p>
      </dgm:t>
    </dgm:pt>
    <dgm:pt modelId="{EE772413-65FA-4B69-934A-11B7A57874F7}" type="sibTrans" cxnId="{C759820B-EDB6-41F1-ACE1-AEA08EE0A5A5}">
      <dgm:prSet/>
      <dgm:spPr/>
      <dgm:t>
        <a:bodyPr/>
        <a:lstStyle/>
        <a:p>
          <a:endParaRPr lang="ro-RO" sz="1800"/>
        </a:p>
      </dgm:t>
    </dgm:pt>
    <dgm:pt modelId="{FF9C4010-1E25-4B40-BC1B-8E3FF23E138B}">
      <dgm:prSet phldrT="[Text]" custT="1"/>
      <dgm:spPr/>
      <dgm:t>
        <a:bodyPr/>
        <a:lstStyle/>
        <a:p>
          <a:r>
            <a:rPr lang="vi-VN" sz="2400" b="0" kern="1200" spc="-100" baseline="0" dirty="0" smtClean="0">
              <a:solidFill>
                <a:srgbClr val="1F4AA1"/>
              </a:solidFill>
              <a:latin typeface="Calibri" pitchFamily="34" charset="0"/>
              <a:ea typeface="+mn-ea"/>
              <a:cs typeface="Calibri" pitchFamily="34" charset="0"/>
            </a:rPr>
            <a:t>Solicitantul trebuie să prezinte un plan de afaceri;</a:t>
          </a:r>
          <a:endParaRPr lang="ro-RO" sz="2400" b="0" kern="1200" spc="-100" baseline="0" dirty="0">
            <a:solidFill>
              <a:srgbClr val="1F4AA1"/>
            </a:solidFill>
            <a:latin typeface="Calibri" pitchFamily="34" charset="0"/>
            <a:ea typeface="+mn-ea"/>
            <a:cs typeface="Calibri" pitchFamily="34" charset="0"/>
          </a:endParaRPr>
        </a:p>
      </dgm:t>
    </dgm:pt>
    <dgm:pt modelId="{B5443990-0A20-494B-8D27-0F9B49BE8EFD}" type="parTrans" cxnId="{04A8C78E-4142-4857-8941-EDB3D1F8514A}">
      <dgm:prSet custT="1"/>
      <dgm:spPr/>
      <dgm:t>
        <a:bodyPr/>
        <a:lstStyle/>
        <a:p>
          <a:endParaRPr lang="ro-RO" sz="500"/>
        </a:p>
      </dgm:t>
    </dgm:pt>
    <dgm:pt modelId="{96549016-4224-4E7C-8C3D-017A380BC977}" type="sibTrans" cxnId="{04A8C78E-4142-4857-8941-EDB3D1F8514A}">
      <dgm:prSet/>
      <dgm:spPr/>
      <dgm:t>
        <a:bodyPr/>
        <a:lstStyle/>
        <a:p>
          <a:endParaRPr lang="ro-RO" sz="1800"/>
        </a:p>
      </dgm:t>
    </dgm:pt>
    <dgm:pt modelId="{652810EC-4247-45C4-9E0A-D4EBA08DBEE9}">
      <dgm:prSet phldrT="[Text]" custT="1"/>
      <dgm:spPr/>
      <dgm:t>
        <a:bodyPr/>
        <a:lstStyle/>
        <a:p>
          <a:r>
            <a:rPr lang="vi-VN" sz="2400" b="0" kern="1200" spc="-100" baseline="0" dirty="0" smtClean="0">
              <a:solidFill>
                <a:srgbClr val="1F4AA1"/>
              </a:solidFill>
              <a:latin typeface="Calibri" pitchFamily="34" charset="0"/>
              <a:ea typeface="+mn-ea"/>
              <a:cs typeface="Calibri" pitchFamily="34" charset="0"/>
            </a:rPr>
            <a:t>Obiectivul trebuie să se încadreze în cel puțin unul dintre tipurile de activități sprijinite prin sub-măsură;</a:t>
          </a:r>
          <a:endParaRPr lang="ro-RO" sz="2400" b="0" kern="1200" spc="-100" baseline="0" dirty="0">
            <a:solidFill>
              <a:srgbClr val="1F4AA1"/>
            </a:solidFill>
            <a:latin typeface="Calibri" pitchFamily="34" charset="0"/>
            <a:ea typeface="+mn-ea"/>
            <a:cs typeface="Calibri" pitchFamily="34" charset="0"/>
          </a:endParaRPr>
        </a:p>
      </dgm:t>
    </dgm:pt>
    <dgm:pt modelId="{D703CA7E-D92B-4888-8411-67AE9C169561}" type="parTrans" cxnId="{44302A5D-08BE-4174-BF7E-721F6F8BC26A}">
      <dgm:prSet custT="1"/>
      <dgm:spPr/>
      <dgm:t>
        <a:bodyPr/>
        <a:lstStyle/>
        <a:p>
          <a:endParaRPr lang="ro-RO" sz="500"/>
        </a:p>
      </dgm:t>
    </dgm:pt>
    <dgm:pt modelId="{55C47C09-99D0-4C8D-8AA2-9010CB42082A}" type="sibTrans" cxnId="{44302A5D-08BE-4174-BF7E-721F6F8BC26A}">
      <dgm:prSet/>
      <dgm:spPr/>
      <dgm:t>
        <a:bodyPr/>
        <a:lstStyle/>
        <a:p>
          <a:endParaRPr lang="ro-RO" sz="1800"/>
        </a:p>
      </dgm:t>
    </dgm:pt>
    <dgm:pt modelId="{0171725E-A7A8-4C0B-B44A-8D7FB5A20DED}">
      <dgm:prSet phldrT="[Text]" custT="1"/>
      <dgm:spPr/>
      <dgm:t>
        <a:bodyPr/>
        <a:lstStyle/>
        <a:p>
          <a:r>
            <a:rPr lang="vi-VN" sz="2400" b="0" kern="1200" spc="-100" baseline="0" dirty="0" smtClean="0">
              <a:solidFill>
                <a:srgbClr val="1F4AA1"/>
              </a:solidFill>
              <a:latin typeface="Calibri" pitchFamily="34" charset="0"/>
              <a:ea typeface="+mn-ea"/>
              <a:cs typeface="Calibri" pitchFamily="34" charset="0"/>
            </a:rPr>
            <a:t>Sediul social și punctul/punctele de lucru trebuie să fie situate în spațiul rural iar activitatea va fi desfășurată în spațiul rural;</a:t>
          </a:r>
          <a:r>
            <a:rPr lang="vi-VN" sz="1800" kern="1200" dirty="0" smtClean="0">
              <a:latin typeface="Calibri" pitchFamily="34" charset="0"/>
              <a:ea typeface="+mn-ea"/>
              <a:cs typeface="Calibri" pitchFamily="34" charset="0"/>
            </a:rPr>
            <a:t/>
          </a:r>
          <a:br>
            <a:rPr lang="vi-VN" sz="1800" kern="1200" dirty="0" smtClean="0">
              <a:latin typeface="Calibri" pitchFamily="34" charset="0"/>
              <a:ea typeface="+mn-ea"/>
              <a:cs typeface="Calibri" pitchFamily="34" charset="0"/>
            </a:rPr>
          </a:br>
          <a:endParaRPr lang="ro-RO" sz="1800" kern="1200" dirty="0"/>
        </a:p>
      </dgm:t>
    </dgm:pt>
    <dgm:pt modelId="{BA30153E-9798-48CA-AE75-6AC5639347FA}" type="parTrans" cxnId="{61F1EA82-DFD2-4CB7-9AA2-49705D647A1E}">
      <dgm:prSet custT="1"/>
      <dgm:spPr/>
      <dgm:t>
        <a:bodyPr/>
        <a:lstStyle/>
        <a:p>
          <a:endParaRPr lang="ro-RO" sz="500"/>
        </a:p>
      </dgm:t>
    </dgm:pt>
    <dgm:pt modelId="{09DD5C77-9C4A-448F-A29F-A8A0B735A508}" type="sibTrans" cxnId="{61F1EA82-DFD2-4CB7-9AA2-49705D647A1E}">
      <dgm:prSet/>
      <dgm:spPr/>
      <dgm:t>
        <a:bodyPr/>
        <a:lstStyle/>
        <a:p>
          <a:endParaRPr lang="ro-RO" sz="1800"/>
        </a:p>
      </dgm:t>
    </dgm:pt>
    <dgm:pt modelId="{EB38BAEE-5AA7-49E7-82D4-E3F307FECD4A}">
      <dgm:prSet custT="1"/>
      <dgm:spPr/>
      <dgm:t>
        <a:bodyPr/>
        <a:lstStyle/>
        <a:p>
          <a:r>
            <a:rPr lang="vi-VN" sz="2400" b="0" kern="1200" spc="-100" baseline="0" dirty="0" smtClean="0">
              <a:solidFill>
                <a:srgbClr val="1F4AA1"/>
              </a:solidFill>
              <a:latin typeface="Calibri" pitchFamily="34" charset="0"/>
              <a:ea typeface="+mn-ea"/>
              <a:cs typeface="Calibri" pitchFamily="34" charset="0"/>
            </a:rPr>
            <a:t>Solicitantul trebuie să se încadreze în categoria beneficiarilor eligibili;</a:t>
          </a:r>
          <a:endParaRPr lang="ro-RO" sz="2400" b="0" kern="1200" spc="-100" baseline="0" dirty="0">
            <a:solidFill>
              <a:srgbClr val="1F4AA1"/>
            </a:solidFill>
            <a:latin typeface="Calibri" pitchFamily="34" charset="0"/>
            <a:ea typeface="+mn-ea"/>
            <a:cs typeface="Calibri" pitchFamily="34" charset="0"/>
          </a:endParaRPr>
        </a:p>
      </dgm:t>
    </dgm:pt>
    <dgm:pt modelId="{9E1A3D77-C7AB-4762-8E55-1D9B0C2C9CC7}" type="parTrans" cxnId="{812E0790-5807-4275-8472-7963BCE62056}">
      <dgm:prSet custT="1"/>
      <dgm:spPr/>
      <dgm:t>
        <a:bodyPr/>
        <a:lstStyle/>
        <a:p>
          <a:endParaRPr lang="ro-RO" sz="500"/>
        </a:p>
      </dgm:t>
    </dgm:pt>
    <dgm:pt modelId="{86CB081D-0F82-40F5-8B1E-33055FE59818}" type="sibTrans" cxnId="{812E0790-5807-4275-8472-7963BCE62056}">
      <dgm:prSet/>
      <dgm:spPr/>
      <dgm:t>
        <a:bodyPr/>
        <a:lstStyle/>
        <a:p>
          <a:endParaRPr lang="ro-RO" sz="1800"/>
        </a:p>
      </dgm:t>
    </dgm:pt>
    <dgm:pt modelId="{F63914E0-068A-430C-94F9-79F3F986E8A2}">
      <dgm:prSet custT="1"/>
      <dgm:spPr/>
      <dgm:t>
        <a:bodyPr/>
        <a:lstStyle/>
        <a:p>
          <a:r>
            <a:rPr lang="vi-VN" sz="2400" b="0" kern="1200" spc="-100" baseline="0" dirty="0" smtClean="0">
              <a:solidFill>
                <a:srgbClr val="1F4AA1"/>
              </a:solidFill>
              <a:latin typeface="Calibri" pitchFamily="34" charset="0"/>
              <a:ea typeface="+mn-ea"/>
              <a:cs typeface="Calibri" pitchFamily="34" charset="0"/>
            </a:rPr>
            <a:t>Implementarea planului de afaceri trebuie să înceapă</a:t>
          </a:r>
          <a:r>
            <a:rPr lang="ro-RO" sz="2400" b="0" kern="1200" spc="-100" baseline="0" dirty="0" smtClean="0">
              <a:solidFill>
                <a:srgbClr val="1F4AA1"/>
              </a:solidFill>
              <a:latin typeface="Calibri" pitchFamily="34" charset="0"/>
              <a:ea typeface="+mn-ea"/>
              <a:cs typeface="Calibri" pitchFamily="34" charset="0"/>
            </a:rPr>
            <a:t> </a:t>
          </a:r>
          <a:r>
            <a:rPr lang="vi-VN" sz="2400" b="0" kern="1200" spc="-100" baseline="0" dirty="0" smtClean="0">
              <a:solidFill>
                <a:srgbClr val="1F4AA1"/>
              </a:solidFill>
              <a:latin typeface="Calibri" pitchFamily="34" charset="0"/>
              <a:ea typeface="+mn-ea"/>
              <a:cs typeface="Calibri" pitchFamily="34" charset="0"/>
            </a:rPr>
            <a:t>în cel mult 9 luni de la data notificării de primire a sprijinului.</a:t>
          </a:r>
          <a:endParaRPr lang="ro-RO" sz="2400" b="0" kern="1200" spc="-100" baseline="0" dirty="0">
            <a:solidFill>
              <a:srgbClr val="1F4AA1"/>
            </a:solidFill>
            <a:latin typeface="Calibri" pitchFamily="34" charset="0"/>
            <a:ea typeface="+mn-ea"/>
            <a:cs typeface="Calibri" pitchFamily="34" charset="0"/>
          </a:endParaRPr>
        </a:p>
      </dgm:t>
    </dgm:pt>
    <dgm:pt modelId="{D47796A8-326A-4708-96B3-BEB2AB801284}" type="parTrans" cxnId="{1F11E30D-F149-435B-8FA7-3FEE31ED6D76}">
      <dgm:prSet/>
      <dgm:spPr/>
      <dgm:t>
        <a:bodyPr/>
        <a:lstStyle/>
        <a:p>
          <a:endParaRPr lang="ro-RO"/>
        </a:p>
      </dgm:t>
    </dgm:pt>
    <dgm:pt modelId="{BB157028-634F-4999-B121-C4C149EA1F01}" type="sibTrans" cxnId="{1F11E30D-F149-435B-8FA7-3FEE31ED6D76}">
      <dgm:prSet/>
      <dgm:spPr/>
      <dgm:t>
        <a:bodyPr/>
        <a:lstStyle/>
        <a:p>
          <a:endParaRPr lang="ro-RO"/>
        </a:p>
      </dgm:t>
    </dgm:pt>
    <dgm:pt modelId="{07C11446-7555-48D3-965A-A19267454559}" type="pres">
      <dgm:prSet presAssocID="{08375FAE-E957-4DA1-9D12-8DB803DB954C}" presName="Name0" presStyleCnt="0">
        <dgm:presLayoutVars>
          <dgm:chMax val="7"/>
          <dgm:chPref val="7"/>
          <dgm:dir/>
          <dgm:animLvl val="lvl"/>
        </dgm:presLayoutVars>
      </dgm:prSet>
      <dgm:spPr/>
      <dgm:t>
        <a:bodyPr/>
        <a:lstStyle/>
        <a:p>
          <a:endParaRPr lang="ro-RO"/>
        </a:p>
      </dgm:t>
    </dgm:pt>
    <dgm:pt modelId="{767396A9-7C3D-4BA7-AA71-F6A1FABC0DD8}" type="pres">
      <dgm:prSet presAssocID="{2CAF6FB5-40DA-4EDD-9538-B13F24E57CF0}" presName="Accent1" presStyleCnt="0"/>
      <dgm:spPr/>
    </dgm:pt>
    <dgm:pt modelId="{39BC9146-53D2-4AF0-8288-E0829C64D448}" type="pres">
      <dgm:prSet presAssocID="{2CAF6FB5-40DA-4EDD-9538-B13F24E57CF0}" presName="Accent" presStyleLbl="node1" presStyleIdx="0" presStyleCnt="1" custScaleX="50238" custScaleY="95328" custLinFactNeighborX="-807" custLinFactNeighborY="1182"/>
      <dgm:spPr/>
    </dgm:pt>
    <dgm:pt modelId="{D6B043F5-4490-4F1F-9AF5-B693E5276737}" type="pres">
      <dgm:prSet presAssocID="{2CAF6FB5-40DA-4EDD-9538-B13F24E57CF0}" presName="Child1" presStyleLbl="revTx" presStyleIdx="0" presStyleCnt="2" custScaleX="191935" custScaleY="189566">
        <dgm:presLayoutVars>
          <dgm:chMax val="0"/>
          <dgm:chPref val="0"/>
          <dgm:bulletEnabled val="1"/>
        </dgm:presLayoutVars>
      </dgm:prSet>
      <dgm:spPr/>
      <dgm:t>
        <a:bodyPr/>
        <a:lstStyle/>
        <a:p>
          <a:endParaRPr lang="ro-RO"/>
        </a:p>
      </dgm:t>
    </dgm:pt>
    <dgm:pt modelId="{715ACC62-4E04-4BC3-8083-D23A44BF33C1}" type="pres">
      <dgm:prSet presAssocID="{2CAF6FB5-40DA-4EDD-9538-B13F24E57CF0}" presName="Parent1" presStyleLbl="revTx" presStyleIdx="1" presStyleCnt="2" custScaleX="66095" custScaleY="122255" custLinFactNeighborX="-1638" custLinFactNeighborY="-5737">
        <dgm:presLayoutVars>
          <dgm:chMax val="1"/>
          <dgm:chPref val="1"/>
          <dgm:bulletEnabled val="1"/>
        </dgm:presLayoutVars>
      </dgm:prSet>
      <dgm:spPr/>
      <dgm:t>
        <a:bodyPr/>
        <a:lstStyle/>
        <a:p>
          <a:endParaRPr lang="ro-RO"/>
        </a:p>
      </dgm:t>
    </dgm:pt>
  </dgm:ptLst>
  <dgm:cxnLst>
    <dgm:cxn modelId="{D7FFC984-ED19-45A8-9F1A-D9B17C55691B}" srcId="{08375FAE-E957-4DA1-9D12-8DB803DB954C}" destId="{2CAF6FB5-40DA-4EDD-9538-B13F24E57CF0}" srcOrd="0" destOrd="0" parTransId="{23D08089-9442-4669-9D4C-CBBA07551A74}" sibTransId="{64BB9746-C9EC-42B9-9AF4-E6087F95EB63}"/>
    <dgm:cxn modelId="{3641C5FC-5528-442E-B719-47EC9E18B0AB}" type="presOf" srcId="{08375FAE-E957-4DA1-9D12-8DB803DB954C}" destId="{07C11446-7555-48D3-965A-A19267454559}" srcOrd="0" destOrd="0" presId="urn:microsoft.com/office/officeart/2009/layout/CircleArrowProcess"/>
    <dgm:cxn modelId="{E4FBDCF6-54DA-4651-99E2-1A09D2C5351F}" type="presOf" srcId="{EB38BAEE-5AA7-49E7-82D4-E3F307FECD4A}" destId="{D6B043F5-4490-4F1F-9AF5-B693E5276737}" srcOrd="0" destOrd="1" presId="urn:microsoft.com/office/officeart/2009/layout/CircleArrowProcess"/>
    <dgm:cxn modelId="{04A8C78E-4142-4857-8941-EDB3D1F8514A}" srcId="{2CAF6FB5-40DA-4EDD-9538-B13F24E57CF0}" destId="{FF9C4010-1E25-4B40-BC1B-8E3FF23E138B}" srcOrd="3" destOrd="0" parTransId="{B5443990-0A20-494B-8D27-0F9B49BE8EFD}" sibTransId="{96549016-4224-4E7C-8C3D-017A380BC977}"/>
    <dgm:cxn modelId="{7B60DA97-0CBF-4547-A26F-098A0F777D80}" type="presOf" srcId="{652810EC-4247-45C4-9E0A-D4EBA08DBEE9}" destId="{D6B043F5-4490-4F1F-9AF5-B693E5276737}" srcOrd="0" destOrd="4" presId="urn:microsoft.com/office/officeart/2009/layout/CircleArrowProcess"/>
    <dgm:cxn modelId="{44302A5D-08BE-4174-BF7E-721F6F8BC26A}" srcId="{2CAF6FB5-40DA-4EDD-9538-B13F24E57CF0}" destId="{652810EC-4247-45C4-9E0A-D4EBA08DBEE9}" srcOrd="4" destOrd="0" parTransId="{D703CA7E-D92B-4888-8411-67AE9C169561}" sibTransId="{55C47C09-99D0-4C8D-8AA2-9010CB42082A}"/>
    <dgm:cxn modelId="{1F11E30D-F149-435B-8FA7-3FEE31ED6D76}" srcId="{2CAF6FB5-40DA-4EDD-9538-B13F24E57CF0}" destId="{F63914E0-068A-430C-94F9-79F3F986E8A2}" srcOrd="2" destOrd="0" parTransId="{D47796A8-326A-4708-96B3-BEB2AB801284}" sibTransId="{BB157028-634F-4999-B121-C4C149EA1F01}"/>
    <dgm:cxn modelId="{346FF3E0-9092-4EC5-9061-26FA094EEB95}" type="presOf" srcId="{0171725E-A7A8-4C0B-B44A-8D7FB5A20DED}" destId="{D6B043F5-4490-4F1F-9AF5-B693E5276737}" srcOrd="0" destOrd="5" presId="urn:microsoft.com/office/officeart/2009/layout/CircleArrowProcess"/>
    <dgm:cxn modelId="{812E0790-5807-4275-8472-7963BCE62056}" srcId="{2CAF6FB5-40DA-4EDD-9538-B13F24E57CF0}" destId="{EB38BAEE-5AA7-49E7-82D4-E3F307FECD4A}" srcOrd="1" destOrd="0" parTransId="{9E1A3D77-C7AB-4762-8E55-1D9B0C2C9CC7}" sibTransId="{86CB081D-0F82-40F5-8B1E-33055FE59818}"/>
    <dgm:cxn modelId="{258F8F26-81CE-477C-AA87-CB3C51ACCB65}" type="presOf" srcId="{31EA12DC-920A-44FD-B724-60E16C3A0ACB}" destId="{D6B043F5-4490-4F1F-9AF5-B693E5276737}" srcOrd="0" destOrd="0" presId="urn:microsoft.com/office/officeart/2009/layout/CircleArrowProcess"/>
    <dgm:cxn modelId="{BFBA4BF5-9972-4D74-8BB7-832E6FCF7A63}" type="presOf" srcId="{F63914E0-068A-430C-94F9-79F3F986E8A2}" destId="{D6B043F5-4490-4F1F-9AF5-B693E5276737}" srcOrd="0" destOrd="2" presId="urn:microsoft.com/office/officeart/2009/layout/CircleArrowProcess"/>
    <dgm:cxn modelId="{0544E65D-A58C-45F3-AC50-D49F169F720C}" type="presOf" srcId="{2CAF6FB5-40DA-4EDD-9538-B13F24E57CF0}" destId="{715ACC62-4E04-4BC3-8083-D23A44BF33C1}" srcOrd="0" destOrd="0" presId="urn:microsoft.com/office/officeart/2009/layout/CircleArrowProcess"/>
    <dgm:cxn modelId="{61F1EA82-DFD2-4CB7-9AA2-49705D647A1E}" srcId="{2CAF6FB5-40DA-4EDD-9538-B13F24E57CF0}" destId="{0171725E-A7A8-4C0B-B44A-8D7FB5A20DED}" srcOrd="5" destOrd="0" parTransId="{BA30153E-9798-48CA-AE75-6AC5639347FA}" sibTransId="{09DD5C77-9C4A-448F-A29F-A8A0B735A508}"/>
    <dgm:cxn modelId="{C759820B-EDB6-41F1-ACE1-AEA08EE0A5A5}" srcId="{2CAF6FB5-40DA-4EDD-9538-B13F24E57CF0}" destId="{31EA12DC-920A-44FD-B724-60E16C3A0ACB}" srcOrd="0" destOrd="0" parTransId="{A467C6B1-2B04-44ED-9DA1-79B96F2B0621}" sibTransId="{EE772413-65FA-4B69-934A-11B7A57874F7}"/>
    <dgm:cxn modelId="{731F4BE4-CADA-4E69-AD9A-0E848CF1AA5D}" type="presOf" srcId="{FF9C4010-1E25-4B40-BC1B-8E3FF23E138B}" destId="{D6B043F5-4490-4F1F-9AF5-B693E5276737}" srcOrd="0" destOrd="3" presId="urn:microsoft.com/office/officeart/2009/layout/CircleArrowProcess"/>
    <dgm:cxn modelId="{6A3B44E7-9B36-4887-B6A9-9332AE60323E}" type="presParOf" srcId="{07C11446-7555-48D3-965A-A19267454559}" destId="{767396A9-7C3D-4BA7-AA71-F6A1FABC0DD8}" srcOrd="0" destOrd="0" presId="urn:microsoft.com/office/officeart/2009/layout/CircleArrowProcess"/>
    <dgm:cxn modelId="{FAA5FEFD-D277-4A15-95FC-D72E876783CC}" type="presParOf" srcId="{767396A9-7C3D-4BA7-AA71-F6A1FABC0DD8}" destId="{39BC9146-53D2-4AF0-8288-E0829C64D448}" srcOrd="0" destOrd="0" presId="urn:microsoft.com/office/officeart/2009/layout/CircleArrowProcess"/>
    <dgm:cxn modelId="{BEF17D12-3072-4A9C-BD3F-CEEA25F78313}" type="presParOf" srcId="{07C11446-7555-48D3-965A-A19267454559}" destId="{D6B043F5-4490-4F1F-9AF5-B693E5276737}" srcOrd="1" destOrd="0" presId="urn:microsoft.com/office/officeart/2009/layout/CircleArrowProcess"/>
    <dgm:cxn modelId="{196620C7-3B1E-4D58-B133-262DCCFC5EA7}" type="presParOf" srcId="{07C11446-7555-48D3-965A-A19267454559}" destId="{715ACC62-4E04-4BC3-8083-D23A44BF33C1}" srcOrd="2"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81EC7-C166-4853-8725-FA2A2110D73B}" type="doc">
      <dgm:prSet loTypeId="urn:microsoft.com/office/officeart/2008/layout/VerticalCircleList" loCatId="list" qsTypeId="urn:microsoft.com/office/officeart/2005/8/quickstyle/simple2" qsCatId="simple" csTypeId="urn:microsoft.com/office/officeart/2005/8/colors/colorful4" csCatId="colorful" phldr="1"/>
      <dgm:spPr/>
      <dgm:t>
        <a:bodyPr/>
        <a:lstStyle/>
        <a:p>
          <a:endParaRPr lang="ro-RO"/>
        </a:p>
      </dgm:t>
    </dgm:pt>
    <dgm:pt modelId="{3AB16120-64FC-49CC-81A4-5408B31FF9F0}">
      <dgm:prSet custT="1"/>
      <dgm:spPr/>
      <dgm:t>
        <a:bodyPr/>
        <a:lstStyle/>
        <a:p>
          <a:r>
            <a:rPr lang="vi-VN" sz="2800" b="0" kern="1200" spc="-100" baseline="0" dirty="0" smtClean="0">
              <a:solidFill>
                <a:srgbClr val="1F4AA1"/>
              </a:solidFill>
              <a:latin typeface="Calibri" pitchFamily="34" charset="0"/>
              <a:ea typeface="+mn-ea"/>
            </a:rPr>
            <a:t>fermieri sau membrii unor gospodării agricole care își diversifică activitatea de bază agricolă prin dezvoltarea unei activități non-agricole în zona rurală în cadrul întreprinderii deja existente încadrabile în microîntreprinderi și întreprinderi mici, cu excepția persoanelor fizice neautorizate.</a:t>
          </a:r>
          <a:endParaRPr lang="ro-RO" sz="2800" b="0" kern="1200" spc="-100" baseline="0" dirty="0">
            <a:solidFill>
              <a:srgbClr val="1F4AA1"/>
            </a:solidFill>
            <a:latin typeface="Calibri" pitchFamily="34" charset="0"/>
            <a:ea typeface="+mn-ea"/>
            <a:cs typeface="Calibri" pitchFamily="34" charset="0"/>
          </a:endParaRPr>
        </a:p>
      </dgm:t>
    </dgm:pt>
    <dgm:pt modelId="{100D3781-0DBD-4A12-A640-528F3E000CDA}" type="parTrans" cxnId="{33569A80-B212-4C81-A50F-7554EA69660D}">
      <dgm:prSet/>
      <dgm:spPr/>
      <dgm:t>
        <a:bodyPr/>
        <a:lstStyle/>
        <a:p>
          <a:endParaRPr lang="ro-RO"/>
        </a:p>
      </dgm:t>
    </dgm:pt>
    <dgm:pt modelId="{2F9D3736-82B8-4471-BECF-9641A10B7E52}" type="sibTrans" cxnId="{33569A80-B212-4C81-A50F-7554EA69660D}">
      <dgm:prSet/>
      <dgm:spPr/>
      <dgm:t>
        <a:bodyPr/>
        <a:lstStyle/>
        <a:p>
          <a:endParaRPr lang="ro-RO"/>
        </a:p>
      </dgm:t>
    </dgm:pt>
    <dgm:pt modelId="{74B5CB61-5A1B-43E5-BD48-C7F8D12AD6CD}">
      <dgm:prSet custT="1"/>
      <dgm:spPr/>
      <dgm:t>
        <a:bodyPr/>
        <a:lstStyle/>
        <a:p>
          <a:r>
            <a:rPr lang="ro-RO" sz="2800" b="0" kern="1200" spc="-100" baseline="0" dirty="0" smtClean="0">
              <a:solidFill>
                <a:srgbClr val="1F4AA1"/>
              </a:solidFill>
              <a:latin typeface="Calibri" pitchFamily="34" charset="0"/>
              <a:ea typeface="+mn-ea"/>
            </a:rPr>
            <a:t>micro-întreprinderi și întreprinderi non-agricole mici existente și nou înființate din spațiul rural;</a:t>
          </a:r>
          <a:endParaRPr lang="ro-RO" sz="2800" b="0" kern="1200" spc="-100" baseline="0" dirty="0">
            <a:solidFill>
              <a:srgbClr val="1F4AA1"/>
            </a:solidFill>
            <a:latin typeface="Calibri" pitchFamily="34" charset="0"/>
            <a:ea typeface="+mn-ea"/>
          </a:endParaRPr>
        </a:p>
      </dgm:t>
    </dgm:pt>
    <dgm:pt modelId="{5C33FE03-F832-4C75-A3F8-64F5D1B409B3}" type="parTrans" cxnId="{2C78C093-32EE-4A61-9ABA-781E55C6D3A1}">
      <dgm:prSet/>
      <dgm:spPr/>
      <dgm:t>
        <a:bodyPr/>
        <a:lstStyle/>
        <a:p>
          <a:endParaRPr lang="ro-RO"/>
        </a:p>
      </dgm:t>
    </dgm:pt>
    <dgm:pt modelId="{BE3E03AA-19F4-4027-A718-D39B547F82B5}" type="sibTrans" cxnId="{2C78C093-32EE-4A61-9ABA-781E55C6D3A1}">
      <dgm:prSet/>
      <dgm:spPr/>
      <dgm:t>
        <a:bodyPr/>
        <a:lstStyle/>
        <a:p>
          <a:endParaRPr lang="ro-RO"/>
        </a:p>
      </dgm:t>
    </dgm:pt>
    <dgm:pt modelId="{F3A3F183-1BB2-415B-976F-898061E707AA}" type="pres">
      <dgm:prSet presAssocID="{5D881EC7-C166-4853-8725-FA2A2110D73B}" presName="Name0" presStyleCnt="0">
        <dgm:presLayoutVars>
          <dgm:dir/>
        </dgm:presLayoutVars>
      </dgm:prSet>
      <dgm:spPr/>
      <dgm:t>
        <a:bodyPr/>
        <a:lstStyle/>
        <a:p>
          <a:endParaRPr lang="ro-RO"/>
        </a:p>
      </dgm:t>
    </dgm:pt>
    <dgm:pt modelId="{AD08736D-AB0C-4571-991F-E456399328E5}" type="pres">
      <dgm:prSet presAssocID="{74B5CB61-5A1B-43E5-BD48-C7F8D12AD6CD}" presName="noChildren" presStyleCnt="0"/>
      <dgm:spPr/>
    </dgm:pt>
    <dgm:pt modelId="{EC8C268A-99B6-4748-95E8-00AF04A825F3}" type="pres">
      <dgm:prSet presAssocID="{74B5CB61-5A1B-43E5-BD48-C7F8D12AD6CD}" presName="gap" presStyleCnt="0"/>
      <dgm:spPr/>
    </dgm:pt>
    <dgm:pt modelId="{93317E0B-4012-4C6D-93C8-D9ABF1EAB546}" type="pres">
      <dgm:prSet presAssocID="{74B5CB61-5A1B-43E5-BD48-C7F8D12AD6CD}" presName="medCircle2" presStyleLbl="vennNode1" presStyleIdx="0" presStyleCnt="2" custLinFactNeighborX="-57591" custLinFactNeighborY="-15486"/>
      <dgm:spPr/>
    </dgm:pt>
    <dgm:pt modelId="{0471D085-E7F2-4148-A027-BB550BFD4176}" type="pres">
      <dgm:prSet presAssocID="{74B5CB61-5A1B-43E5-BD48-C7F8D12AD6CD}" presName="txLvlOnly1" presStyleLbl="revTx" presStyleIdx="0" presStyleCnt="2" custScaleX="85450" custLinFactNeighborX="-2911" custLinFactNeighborY="-29791"/>
      <dgm:spPr/>
      <dgm:t>
        <a:bodyPr/>
        <a:lstStyle/>
        <a:p>
          <a:endParaRPr lang="ro-RO"/>
        </a:p>
      </dgm:t>
    </dgm:pt>
    <dgm:pt modelId="{64102073-B0B8-496F-A2FD-4017FF9B429D}" type="pres">
      <dgm:prSet presAssocID="{3AB16120-64FC-49CC-81A4-5408B31FF9F0}" presName="noChildren" presStyleCnt="0"/>
      <dgm:spPr/>
    </dgm:pt>
    <dgm:pt modelId="{724D45E3-ED36-4A6B-81D2-9FFD1BECA155}" type="pres">
      <dgm:prSet presAssocID="{3AB16120-64FC-49CC-81A4-5408B31FF9F0}" presName="gap" presStyleCnt="0"/>
      <dgm:spPr/>
    </dgm:pt>
    <dgm:pt modelId="{5AD8893B-E4F8-44EA-8339-7241E2DF4681}" type="pres">
      <dgm:prSet presAssocID="{3AB16120-64FC-49CC-81A4-5408B31FF9F0}" presName="medCircle2" presStyleLbl="vennNode1" presStyleIdx="1" presStyleCnt="2" custLinFactNeighborX="-55808" custLinFactNeighborY="969"/>
      <dgm:spPr/>
    </dgm:pt>
    <dgm:pt modelId="{5C428B42-35A9-43C6-AF12-D57C8EEF7ECB}" type="pres">
      <dgm:prSet presAssocID="{3AB16120-64FC-49CC-81A4-5408B31FF9F0}" presName="txLvlOnly1" presStyleLbl="revTx" presStyleIdx="1" presStyleCnt="2" custScaleX="84372" custLinFactNeighborX="-3242" custLinFactNeighborY="8492"/>
      <dgm:spPr/>
      <dgm:t>
        <a:bodyPr/>
        <a:lstStyle/>
        <a:p>
          <a:endParaRPr lang="ro-RO"/>
        </a:p>
      </dgm:t>
    </dgm:pt>
  </dgm:ptLst>
  <dgm:cxnLst>
    <dgm:cxn modelId="{33569A80-B212-4C81-A50F-7554EA69660D}" srcId="{5D881EC7-C166-4853-8725-FA2A2110D73B}" destId="{3AB16120-64FC-49CC-81A4-5408B31FF9F0}" srcOrd="1" destOrd="0" parTransId="{100D3781-0DBD-4A12-A640-528F3E000CDA}" sibTransId="{2F9D3736-82B8-4471-BECF-9641A10B7E52}"/>
    <dgm:cxn modelId="{74137217-1B9A-4543-A579-8CD81CA18B26}" type="presOf" srcId="{3AB16120-64FC-49CC-81A4-5408B31FF9F0}" destId="{5C428B42-35A9-43C6-AF12-D57C8EEF7ECB}" srcOrd="0" destOrd="0" presId="urn:microsoft.com/office/officeart/2008/layout/VerticalCircleList"/>
    <dgm:cxn modelId="{5AD8BBDD-569F-4811-889B-CA7B6EA28D45}" type="presOf" srcId="{5D881EC7-C166-4853-8725-FA2A2110D73B}" destId="{F3A3F183-1BB2-415B-976F-898061E707AA}" srcOrd="0" destOrd="0" presId="urn:microsoft.com/office/officeart/2008/layout/VerticalCircleList"/>
    <dgm:cxn modelId="{9AF22F55-72C8-4C68-BD2D-EF796464DEF1}" type="presOf" srcId="{74B5CB61-5A1B-43E5-BD48-C7F8D12AD6CD}" destId="{0471D085-E7F2-4148-A027-BB550BFD4176}" srcOrd="0" destOrd="0" presId="urn:microsoft.com/office/officeart/2008/layout/VerticalCircleList"/>
    <dgm:cxn modelId="{2C78C093-32EE-4A61-9ABA-781E55C6D3A1}" srcId="{5D881EC7-C166-4853-8725-FA2A2110D73B}" destId="{74B5CB61-5A1B-43E5-BD48-C7F8D12AD6CD}" srcOrd="0" destOrd="0" parTransId="{5C33FE03-F832-4C75-A3F8-64F5D1B409B3}" sibTransId="{BE3E03AA-19F4-4027-A718-D39B547F82B5}"/>
    <dgm:cxn modelId="{04D394F5-417E-4352-98B1-5D6C74DB3220}" type="presParOf" srcId="{F3A3F183-1BB2-415B-976F-898061E707AA}" destId="{AD08736D-AB0C-4571-991F-E456399328E5}" srcOrd="0" destOrd="0" presId="urn:microsoft.com/office/officeart/2008/layout/VerticalCircleList"/>
    <dgm:cxn modelId="{29DB523D-4001-4838-836E-081CB0857602}" type="presParOf" srcId="{AD08736D-AB0C-4571-991F-E456399328E5}" destId="{EC8C268A-99B6-4748-95E8-00AF04A825F3}" srcOrd="0" destOrd="0" presId="urn:microsoft.com/office/officeart/2008/layout/VerticalCircleList"/>
    <dgm:cxn modelId="{7BB2B580-BAE9-4956-AD9A-66387E8662C1}" type="presParOf" srcId="{AD08736D-AB0C-4571-991F-E456399328E5}" destId="{93317E0B-4012-4C6D-93C8-D9ABF1EAB546}" srcOrd="1" destOrd="0" presId="urn:microsoft.com/office/officeart/2008/layout/VerticalCircleList"/>
    <dgm:cxn modelId="{D24AC115-E091-4760-9E0E-23C563ED80AF}" type="presParOf" srcId="{AD08736D-AB0C-4571-991F-E456399328E5}" destId="{0471D085-E7F2-4148-A027-BB550BFD4176}" srcOrd="2" destOrd="0" presId="urn:microsoft.com/office/officeart/2008/layout/VerticalCircleList"/>
    <dgm:cxn modelId="{D368C11A-D6A9-4C24-BDA8-B9DDA92B543C}" type="presParOf" srcId="{F3A3F183-1BB2-415B-976F-898061E707AA}" destId="{64102073-B0B8-496F-A2FD-4017FF9B429D}" srcOrd="1" destOrd="0" presId="urn:microsoft.com/office/officeart/2008/layout/VerticalCircleList"/>
    <dgm:cxn modelId="{F43CC5D2-02FF-4631-B87A-6CC8325D1757}" type="presParOf" srcId="{64102073-B0B8-496F-A2FD-4017FF9B429D}" destId="{724D45E3-ED36-4A6B-81D2-9FFD1BECA155}" srcOrd="0" destOrd="0" presId="urn:microsoft.com/office/officeart/2008/layout/VerticalCircleList"/>
    <dgm:cxn modelId="{B406E6FA-FF01-438A-A2EC-8E53DF5A2965}" type="presParOf" srcId="{64102073-B0B8-496F-A2FD-4017FF9B429D}" destId="{5AD8893B-E4F8-44EA-8339-7241E2DF4681}" srcOrd="1" destOrd="0" presId="urn:microsoft.com/office/officeart/2008/layout/VerticalCircleList"/>
    <dgm:cxn modelId="{0A922080-72E9-4880-AED3-D247F130C3B6}" type="presParOf" srcId="{64102073-B0B8-496F-A2FD-4017FF9B429D}" destId="{5C428B42-35A9-43C6-AF12-D57C8EEF7ECB}"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A0A96A-0B37-4508-8735-4BB812D25DDF}" type="doc">
      <dgm:prSet loTypeId="urn:diagrams.loki3.com/VaryingWidthList+Icon" loCatId="list" qsTypeId="urn:microsoft.com/office/officeart/2005/8/quickstyle/simple2" qsCatId="simple" csTypeId="urn:microsoft.com/office/officeart/2005/8/colors/colorful1" csCatId="colorful" phldr="1"/>
      <dgm:spPr/>
    </dgm:pt>
    <dgm:pt modelId="{EE36AEEC-4F4C-4689-A0D9-66A8831CA504}">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dirty="0" err="1" smtClean="0"/>
            <a:t>Rambursarea</a:t>
          </a:r>
          <a:r>
            <a:rPr lang="en-US" sz="2000" b="1" dirty="0" smtClean="0"/>
            <a:t> </a:t>
          </a:r>
          <a:r>
            <a:rPr lang="en-US" sz="2000" b="1" dirty="0" err="1" smtClean="0"/>
            <a:t>costurilor</a:t>
          </a:r>
          <a:r>
            <a:rPr lang="en-US" sz="2000" b="1" dirty="0" smtClean="0"/>
            <a:t> </a:t>
          </a:r>
          <a:r>
            <a:rPr lang="en-US" sz="2000" b="1" dirty="0" err="1" smtClean="0"/>
            <a:t>eligibile</a:t>
          </a:r>
          <a:r>
            <a:rPr lang="en-US" sz="2000" b="1" dirty="0" smtClean="0"/>
            <a:t> </a:t>
          </a:r>
          <a:r>
            <a:rPr lang="en-US" sz="2000" b="1" dirty="0" err="1" smtClean="0"/>
            <a:t>suportate</a:t>
          </a:r>
          <a:r>
            <a:rPr lang="en-US" sz="2000" b="1" dirty="0" smtClean="0"/>
            <a:t> și </a:t>
          </a:r>
          <a:r>
            <a:rPr lang="en-US" sz="2000" b="1" dirty="0" err="1" smtClean="0"/>
            <a:t>plătite</a:t>
          </a:r>
          <a:r>
            <a:rPr lang="en-US" sz="2000" b="1" dirty="0" smtClean="0"/>
            <a:t> </a:t>
          </a:r>
          <a:r>
            <a:rPr lang="en-US" sz="2000" b="1" dirty="0" err="1" smtClean="0"/>
            <a:t>efectiv</a:t>
          </a:r>
          <a:r>
            <a:rPr lang="en-US" sz="2000" b="1" dirty="0" smtClean="0"/>
            <a:t> </a:t>
          </a:r>
          <a:endParaRPr lang="ro-RO" sz="2000" b="1" dirty="0" smtClean="0"/>
        </a:p>
      </dgm:t>
    </dgm:pt>
    <dgm:pt modelId="{58E5397E-B895-42EB-9C5F-A3A015A87FB2}" type="parTrans" cxnId="{C85B39A5-AC61-48F0-89DD-912AE00AACC6}">
      <dgm:prSet/>
      <dgm:spPr/>
      <dgm:t>
        <a:bodyPr/>
        <a:lstStyle/>
        <a:p>
          <a:endParaRPr lang="ro-RO" sz="3600"/>
        </a:p>
      </dgm:t>
    </dgm:pt>
    <dgm:pt modelId="{44C018DB-96DA-45AB-923C-B129F71DBAC7}" type="sibTrans" cxnId="{C85B39A5-AC61-48F0-89DD-912AE00AACC6}">
      <dgm:prSet/>
      <dgm:spPr/>
      <dgm:t>
        <a:bodyPr/>
        <a:lstStyle/>
        <a:p>
          <a:endParaRPr lang="ro-RO" sz="3600"/>
        </a:p>
      </dgm:t>
    </dgm:pt>
    <dgm:pt modelId="{E262B541-EAE5-48B7-982C-3EF4458E7296}">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err="1" smtClean="0"/>
            <a:t>Plăți</a:t>
          </a:r>
          <a:r>
            <a:rPr lang="en-US" sz="1800" b="1" dirty="0" smtClean="0"/>
            <a:t> în </a:t>
          </a:r>
          <a:r>
            <a:rPr lang="en-US" sz="1800" b="1" dirty="0" err="1" smtClean="0"/>
            <a:t>avans</a:t>
          </a:r>
          <a:r>
            <a:rPr lang="ro-RO" sz="1800" b="1" dirty="0" smtClean="0"/>
            <a:t> de până la 50% din ajutorul public acordat</a:t>
          </a:r>
          <a:r>
            <a:rPr lang="en-US" sz="1800" b="1" dirty="0" smtClean="0"/>
            <a:t>, cu </a:t>
          </a:r>
          <a:r>
            <a:rPr lang="en-US" sz="1800" b="1" dirty="0" err="1" smtClean="0"/>
            <a:t>condiția</a:t>
          </a:r>
          <a:r>
            <a:rPr lang="en-US" sz="1800" b="1" dirty="0" smtClean="0"/>
            <a:t> </a:t>
          </a:r>
          <a:r>
            <a:rPr lang="en-US" sz="1800" b="1" dirty="0" err="1" smtClean="0"/>
            <a:t>constituirii</a:t>
          </a:r>
          <a:r>
            <a:rPr lang="en-US" sz="1800" b="1" dirty="0" smtClean="0"/>
            <a:t> </a:t>
          </a:r>
          <a:r>
            <a:rPr lang="en-US" sz="1800" b="1" dirty="0" err="1" smtClean="0"/>
            <a:t>unei</a:t>
          </a:r>
          <a:r>
            <a:rPr lang="en-US" sz="1800" b="1" dirty="0" smtClean="0"/>
            <a:t> </a:t>
          </a:r>
          <a:r>
            <a:rPr lang="en-US" sz="1800" b="1" dirty="0" err="1" smtClean="0"/>
            <a:t>garanții</a:t>
          </a:r>
          <a:r>
            <a:rPr lang="en-US" sz="1800" b="1" dirty="0" smtClean="0"/>
            <a:t> </a:t>
          </a:r>
          <a:r>
            <a:rPr lang="en-US" sz="1800" b="1" dirty="0" err="1" smtClean="0"/>
            <a:t>bancare</a:t>
          </a:r>
          <a:r>
            <a:rPr lang="en-US" sz="1800" b="1" dirty="0" smtClean="0"/>
            <a:t> </a:t>
          </a:r>
          <a:r>
            <a:rPr lang="en-US" sz="1800" b="1" dirty="0" err="1" smtClean="0"/>
            <a:t>corespunzătoare</a:t>
          </a:r>
          <a:r>
            <a:rPr lang="en-US" sz="1800" b="1" dirty="0" smtClean="0"/>
            <a:t> </a:t>
          </a:r>
          <a:r>
            <a:rPr lang="en-US" sz="1800" b="1" dirty="0" err="1" smtClean="0"/>
            <a:t>procentului</a:t>
          </a:r>
          <a:r>
            <a:rPr lang="en-US" sz="1800" b="1" dirty="0" smtClean="0"/>
            <a:t> de 100% din valoarea </a:t>
          </a:r>
          <a:r>
            <a:rPr lang="en-US" sz="1800" b="1" dirty="0" err="1" smtClean="0"/>
            <a:t>avansului</a:t>
          </a:r>
          <a:r>
            <a:rPr lang="en-US" sz="1800" b="1" dirty="0" smtClean="0"/>
            <a:t>, în </a:t>
          </a:r>
          <a:r>
            <a:rPr lang="en-US" sz="1800" b="1" dirty="0" err="1" smtClean="0"/>
            <a:t>conformitate</a:t>
          </a:r>
          <a:r>
            <a:rPr lang="en-US" sz="1800" b="1" dirty="0" smtClean="0"/>
            <a:t> cu art. 45 (4) și art. 63 ale R (UE) nr. 1305/2013</a:t>
          </a:r>
          <a:endParaRPr lang="ro-RO" sz="1800" b="1" dirty="0" smtClean="0"/>
        </a:p>
      </dgm:t>
    </dgm:pt>
    <dgm:pt modelId="{841E94B0-E076-4369-A510-8DB549B45920}" type="parTrans" cxnId="{C61302EA-A870-44A8-B20E-6F9E23680813}">
      <dgm:prSet/>
      <dgm:spPr/>
      <dgm:t>
        <a:bodyPr/>
        <a:lstStyle/>
        <a:p>
          <a:endParaRPr lang="ro-RO" sz="3600"/>
        </a:p>
      </dgm:t>
    </dgm:pt>
    <dgm:pt modelId="{F768075A-CB51-40C0-BDF1-16CA054AB2AC}" type="sibTrans" cxnId="{C61302EA-A870-44A8-B20E-6F9E23680813}">
      <dgm:prSet/>
      <dgm:spPr/>
      <dgm:t>
        <a:bodyPr/>
        <a:lstStyle/>
        <a:p>
          <a:endParaRPr lang="ro-RO" sz="3600"/>
        </a:p>
      </dgm:t>
    </dgm:pt>
    <dgm:pt modelId="{CA83B91B-B716-43AA-8E97-9D04C0E97E12}" type="pres">
      <dgm:prSet presAssocID="{65A0A96A-0B37-4508-8735-4BB812D25DDF}" presName="Name0" presStyleCnt="0">
        <dgm:presLayoutVars>
          <dgm:resizeHandles/>
        </dgm:presLayoutVars>
      </dgm:prSet>
      <dgm:spPr/>
    </dgm:pt>
    <dgm:pt modelId="{FAF70FAD-7D27-4B81-A8E8-1029041A9183}" type="pres">
      <dgm:prSet presAssocID="{EE36AEEC-4F4C-4689-A0D9-66A8831CA504}" presName="text" presStyleLbl="node1" presStyleIdx="0" presStyleCnt="2" custScaleX="550881" custScaleY="64969">
        <dgm:presLayoutVars>
          <dgm:bulletEnabled val="1"/>
        </dgm:presLayoutVars>
      </dgm:prSet>
      <dgm:spPr/>
      <dgm:t>
        <a:bodyPr/>
        <a:lstStyle/>
        <a:p>
          <a:endParaRPr lang="ro-RO"/>
        </a:p>
      </dgm:t>
    </dgm:pt>
    <dgm:pt modelId="{EF37725D-AAEA-4A0E-AF59-48CE7B113C52}" type="pres">
      <dgm:prSet presAssocID="{44C018DB-96DA-45AB-923C-B129F71DBAC7}" presName="space" presStyleCnt="0"/>
      <dgm:spPr/>
    </dgm:pt>
    <dgm:pt modelId="{9DC17938-7034-4136-B312-B0348309D9F6}" type="pres">
      <dgm:prSet presAssocID="{E262B541-EAE5-48B7-982C-3EF4458E7296}" presName="text" presStyleLbl="node1" presStyleIdx="1" presStyleCnt="2" custScaleX="152121" custScaleY="108702" custLinFactY="-2501" custLinFactNeighborX="24" custLinFactNeighborY="-100000">
        <dgm:presLayoutVars>
          <dgm:bulletEnabled val="1"/>
        </dgm:presLayoutVars>
      </dgm:prSet>
      <dgm:spPr/>
      <dgm:t>
        <a:bodyPr/>
        <a:lstStyle/>
        <a:p>
          <a:endParaRPr lang="ro-RO"/>
        </a:p>
      </dgm:t>
    </dgm:pt>
  </dgm:ptLst>
  <dgm:cxnLst>
    <dgm:cxn modelId="{AC7E0DB6-E12A-4CF3-83E1-441CFBE5EECF}" type="presOf" srcId="{EE36AEEC-4F4C-4689-A0D9-66A8831CA504}" destId="{FAF70FAD-7D27-4B81-A8E8-1029041A9183}" srcOrd="0" destOrd="0" presId="urn:diagrams.loki3.com/VaryingWidthList+Icon"/>
    <dgm:cxn modelId="{152C4422-D0EB-4A3B-851D-32BEE6C7A5B3}" type="presOf" srcId="{E262B541-EAE5-48B7-982C-3EF4458E7296}" destId="{9DC17938-7034-4136-B312-B0348309D9F6}" srcOrd="0" destOrd="0" presId="urn:diagrams.loki3.com/VaryingWidthList+Icon"/>
    <dgm:cxn modelId="{C61302EA-A870-44A8-B20E-6F9E23680813}" srcId="{65A0A96A-0B37-4508-8735-4BB812D25DDF}" destId="{E262B541-EAE5-48B7-982C-3EF4458E7296}" srcOrd="1" destOrd="0" parTransId="{841E94B0-E076-4369-A510-8DB549B45920}" sibTransId="{F768075A-CB51-40C0-BDF1-16CA054AB2AC}"/>
    <dgm:cxn modelId="{9E1BC7DE-EAD4-4657-94BF-4C72F0882F70}" type="presOf" srcId="{65A0A96A-0B37-4508-8735-4BB812D25DDF}" destId="{CA83B91B-B716-43AA-8E97-9D04C0E97E12}" srcOrd="0" destOrd="0" presId="urn:diagrams.loki3.com/VaryingWidthList+Icon"/>
    <dgm:cxn modelId="{C85B39A5-AC61-48F0-89DD-912AE00AACC6}" srcId="{65A0A96A-0B37-4508-8735-4BB812D25DDF}" destId="{EE36AEEC-4F4C-4689-A0D9-66A8831CA504}" srcOrd="0" destOrd="0" parTransId="{58E5397E-B895-42EB-9C5F-A3A015A87FB2}" sibTransId="{44C018DB-96DA-45AB-923C-B129F71DBAC7}"/>
    <dgm:cxn modelId="{07A527AA-7B93-46C8-B8FF-BBF9E9A9E9D9}" type="presParOf" srcId="{CA83B91B-B716-43AA-8E97-9D04C0E97E12}" destId="{FAF70FAD-7D27-4B81-A8E8-1029041A9183}" srcOrd="0" destOrd="0" presId="urn:diagrams.loki3.com/VaryingWidthList+Icon"/>
    <dgm:cxn modelId="{21E6F7AB-82D6-4FC0-A256-3D84DD573A6B}" type="presParOf" srcId="{CA83B91B-B716-43AA-8E97-9D04C0E97E12}" destId="{EF37725D-AAEA-4A0E-AF59-48CE7B113C52}" srcOrd="1" destOrd="0" presId="urn:diagrams.loki3.com/VaryingWidthList+Icon"/>
    <dgm:cxn modelId="{765048B7-7E7D-4C5B-A3B5-48345F9B1FD2}" type="presParOf" srcId="{CA83B91B-B716-43AA-8E97-9D04C0E97E12}" destId="{9DC17938-7034-4136-B312-B0348309D9F6}" srcOrd="2" destOrd="0" presId="urn:diagrams.loki3.com/VaryingWidthLis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375FAE-E957-4DA1-9D12-8DB803DB954C}" type="doc">
      <dgm:prSet loTypeId="urn:microsoft.com/office/officeart/2009/layout/CircleArrowProcess" loCatId="cycle" qsTypeId="urn:microsoft.com/office/officeart/2005/8/quickstyle/simple1" qsCatId="simple" csTypeId="urn:microsoft.com/office/officeart/2005/8/colors/colorful5" csCatId="colorful" phldr="1"/>
      <dgm:spPr/>
      <dgm:t>
        <a:bodyPr/>
        <a:lstStyle/>
        <a:p>
          <a:endParaRPr lang="ro-RO"/>
        </a:p>
      </dgm:t>
    </dgm:pt>
    <dgm:pt modelId="{2CAF6FB5-40DA-4EDD-9538-B13F24E57CF0}">
      <dgm:prSet phldrT="[Text]" custT="1"/>
      <dgm:spPr/>
      <dgm:t>
        <a:bodyPr/>
        <a:lstStyle/>
        <a:p>
          <a:r>
            <a:rPr lang="vi-VN" sz="2400" b="1" dirty="0" smtClean="0">
              <a:solidFill>
                <a:schemeClr val="accent5">
                  <a:lumMod val="75000"/>
                </a:schemeClr>
              </a:solidFill>
              <a:latin typeface="Calibri" pitchFamily="34" charset="0"/>
              <a:ea typeface="+mn-ea"/>
              <a:cs typeface="Calibri" pitchFamily="34" charset="0"/>
            </a:rPr>
            <a:t>Condiții de eligibilitate</a:t>
          </a:r>
          <a:r>
            <a:rPr lang="vi-VN" sz="2800" b="1" dirty="0" smtClean="0">
              <a:solidFill>
                <a:schemeClr val="accent5">
                  <a:lumMod val="75000"/>
                </a:schemeClr>
              </a:solidFill>
              <a:latin typeface="Calibri" pitchFamily="34" charset="0"/>
              <a:ea typeface="+mn-ea"/>
              <a:cs typeface="Calibri" pitchFamily="34" charset="0"/>
            </a:rPr>
            <a:t/>
          </a:r>
          <a:br>
            <a:rPr lang="vi-VN" sz="2800" b="1" dirty="0" smtClean="0">
              <a:solidFill>
                <a:schemeClr val="accent5">
                  <a:lumMod val="75000"/>
                </a:schemeClr>
              </a:solidFill>
              <a:latin typeface="Calibri" pitchFamily="34" charset="0"/>
              <a:ea typeface="+mn-ea"/>
              <a:cs typeface="Calibri" pitchFamily="34" charset="0"/>
            </a:rPr>
          </a:br>
          <a:endParaRPr lang="ro-RO" sz="2800" b="1" dirty="0">
            <a:solidFill>
              <a:schemeClr val="accent5">
                <a:lumMod val="75000"/>
              </a:schemeClr>
            </a:solidFill>
          </a:endParaRPr>
        </a:p>
      </dgm:t>
    </dgm:pt>
    <dgm:pt modelId="{23D08089-9442-4669-9D4C-CBBA07551A74}" type="parTrans" cxnId="{D7FFC984-ED19-45A8-9F1A-D9B17C55691B}">
      <dgm:prSet/>
      <dgm:spPr/>
      <dgm:t>
        <a:bodyPr/>
        <a:lstStyle/>
        <a:p>
          <a:endParaRPr lang="ro-RO" sz="1800"/>
        </a:p>
      </dgm:t>
    </dgm:pt>
    <dgm:pt modelId="{64BB9746-C9EC-42B9-9AF4-E6087F95EB63}" type="sibTrans" cxnId="{D7FFC984-ED19-45A8-9F1A-D9B17C55691B}">
      <dgm:prSet/>
      <dgm:spPr/>
      <dgm:t>
        <a:bodyPr/>
        <a:lstStyle/>
        <a:p>
          <a:endParaRPr lang="ro-RO" sz="1800"/>
        </a:p>
      </dgm:t>
    </dgm:pt>
    <dgm:pt modelId="{31EA12DC-920A-44FD-B724-60E16C3A0ACB}">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ro-RO" sz="2000" b="0" kern="1200" spc="-100" baseline="0" dirty="0" smtClean="0">
            <a:solidFill>
              <a:srgbClr val="1F4AA1"/>
            </a:solidFill>
            <a:latin typeface="Calibri" pitchFamily="34" charset="0"/>
            <a:ea typeface="+mn-ea"/>
            <a:cs typeface="Calibri" pitchFamily="34" charset="0"/>
          </a:endParaRPr>
        </a:p>
      </dgm:t>
    </dgm:pt>
    <dgm:pt modelId="{A467C6B1-2B04-44ED-9DA1-79B96F2B0621}" type="parTrans" cxnId="{C759820B-EDB6-41F1-ACE1-AEA08EE0A5A5}">
      <dgm:prSet custT="1"/>
      <dgm:spPr/>
      <dgm:t>
        <a:bodyPr/>
        <a:lstStyle/>
        <a:p>
          <a:endParaRPr lang="ro-RO" sz="500"/>
        </a:p>
      </dgm:t>
    </dgm:pt>
    <dgm:pt modelId="{EE772413-65FA-4B69-934A-11B7A57874F7}" type="sibTrans" cxnId="{C759820B-EDB6-41F1-ACE1-AEA08EE0A5A5}">
      <dgm:prSet/>
      <dgm:spPr/>
      <dgm:t>
        <a:bodyPr/>
        <a:lstStyle/>
        <a:p>
          <a:endParaRPr lang="ro-RO" sz="1800"/>
        </a:p>
      </dgm:t>
    </dgm:pt>
    <dgm:pt modelId="{EB38BAEE-5AA7-49E7-82D4-E3F307FECD4A}">
      <dgm:prSet custT="1"/>
      <dgm:spPr/>
      <dgm:t>
        <a:bodyPr/>
        <a:lstStyle/>
        <a:p>
          <a:r>
            <a:rPr lang="vi-VN" sz="2000" b="0" kern="1200" spc="-100" baseline="0" dirty="0" smtClean="0">
              <a:solidFill>
                <a:srgbClr val="1F4AA1"/>
              </a:solidFill>
              <a:latin typeface="Calibri" pitchFamily="34" charset="0"/>
              <a:ea typeface="+mn-ea"/>
            </a:rPr>
            <a:t>Solicitantul trebuie să se încadreze în categoria beneficiarilor eligibili;</a:t>
          </a:r>
          <a:endParaRPr lang="ro-RO" sz="2000" b="0" kern="1200" spc="-100" baseline="0" dirty="0">
            <a:solidFill>
              <a:srgbClr val="1F4AA1"/>
            </a:solidFill>
            <a:latin typeface="Calibri" pitchFamily="34" charset="0"/>
            <a:ea typeface="+mn-ea"/>
            <a:cs typeface="Calibri" pitchFamily="34" charset="0"/>
          </a:endParaRPr>
        </a:p>
      </dgm:t>
    </dgm:pt>
    <dgm:pt modelId="{9E1A3D77-C7AB-4762-8E55-1D9B0C2C9CC7}" type="parTrans" cxnId="{812E0790-5807-4275-8472-7963BCE62056}">
      <dgm:prSet custT="1"/>
      <dgm:spPr/>
      <dgm:t>
        <a:bodyPr/>
        <a:lstStyle/>
        <a:p>
          <a:endParaRPr lang="ro-RO" sz="500"/>
        </a:p>
      </dgm:t>
    </dgm:pt>
    <dgm:pt modelId="{86CB081D-0F82-40F5-8B1E-33055FE59818}" type="sibTrans" cxnId="{812E0790-5807-4275-8472-7963BCE62056}">
      <dgm:prSet/>
      <dgm:spPr/>
      <dgm:t>
        <a:bodyPr/>
        <a:lstStyle/>
        <a:p>
          <a:endParaRPr lang="ro-RO" sz="1800"/>
        </a:p>
      </dgm:t>
    </dgm:pt>
    <dgm:pt modelId="{72EBA821-27C3-48FA-8854-609A5717FDD5}">
      <dgm:prSet custT="1"/>
      <dgm:spPr/>
      <dgm:t>
        <a:bodyPr/>
        <a:lstStyle/>
        <a:p>
          <a:r>
            <a:rPr lang="vi-VN" sz="2000" b="0" kern="1200" spc="-100" baseline="0" dirty="0" smtClean="0">
              <a:solidFill>
                <a:srgbClr val="1F4AA1"/>
              </a:solidFill>
              <a:latin typeface="Calibri" pitchFamily="34" charset="0"/>
              <a:ea typeface="+mn-ea"/>
            </a:rPr>
            <a:t>Investiția trebuie să se încadreze în cel puțin unul din tipurile de sprijin prevăzute prin sub-măsură;</a:t>
          </a:r>
          <a:endParaRPr lang="ro-RO" sz="2000" b="0" kern="1200" spc="-100" baseline="0" dirty="0" smtClean="0">
            <a:solidFill>
              <a:srgbClr val="1F4AA1"/>
            </a:solidFill>
            <a:latin typeface="Calibri" pitchFamily="34" charset="0"/>
            <a:ea typeface="+mn-ea"/>
          </a:endParaRPr>
        </a:p>
      </dgm:t>
    </dgm:pt>
    <dgm:pt modelId="{1A85194C-1550-4DB1-85E2-9665C8DC12E5}" type="parTrans" cxnId="{D284BBC4-6B24-4B0F-A84B-D8DB4AB26DE2}">
      <dgm:prSet/>
      <dgm:spPr/>
      <dgm:t>
        <a:bodyPr/>
        <a:lstStyle/>
        <a:p>
          <a:endParaRPr lang="ro-RO"/>
        </a:p>
      </dgm:t>
    </dgm:pt>
    <dgm:pt modelId="{C03F0F83-A78C-4BE0-BE10-13252B8F8D3E}" type="sibTrans" cxnId="{D284BBC4-6B24-4B0F-A84B-D8DB4AB26DE2}">
      <dgm:prSet/>
      <dgm:spPr/>
      <dgm:t>
        <a:bodyPr/>
        <a:lstStyle/>
        <a:p>
          <a:endParaRPr lang="ro-RO"/>
        </a:p>
      </dgm:t>
    </dgm:pt>
    <dgm:pt modelId="{684F68D1-D8BB-4CCF-BBC4-44DFED87BA77}">
      <dgm:prSet custT="1"/>
      <dgm:spPr/>
      <dgm:t>
        <a:bodyPr/>
        <a:lstStyle/>
        <a:p>
          <a:r>
            <a:rPr lang="vi-VN" sz="2000" b="0" kern="1200" spc="-100" baseline="0" dirty="0" smtClean="0">
              <a:solidFill>
                <a:srgbClr val="1F4AA1"/>
              </a:solidFill>
              <a:latin typeface="Calibri" pitchFamily="34" charset="0"/>
              <a:ea typeface="+mn-ea"/>
            </a:rPr>
            <a:t>Solicitantul trebuie să își desfășoare activitatea aferentă investiției finanțate în spațiul rural;</a:t>
          </a:r>
          <a:endParaRPr lang="ro-RO" sz="2000" b="0" kern="1200" spc="-100" baseline="0" dirty="0" smtClean="0">
            <a:solidFill>
              <a:srgbClr val="1F4AA1"/>
            </a:solidFill>
            <a:latin typeface="Calibri" pitchFamily="34" charset="0"/>
            <a:ea typeface="+mn-ea"/>
          </a:endParaRPr>
        </a:p>
      </dgm:t>
    </dgm:pt>
    <dgm:pt modelId="{5B8F2713-C20D-4DA7-B02A-A2BAA37C00D2}" type="parTrans" cxnId="{43357DD4-EFE4-465B-9BE3-58BA27C2CE1F}">
      <dgm:prSet/>
      <dgm:spPr/>
      <dgm:t>
        <a:bodyPr/>
        <a:lstStyle/>
        <a:p>
          <a:endParaRPr lang="ro-RO"/>
        </a:p>
      </dgm:t>
    </dgm:pt>
    <dgm:pt modelId="{A12F5EFE-A23F-44F0-B723-A27298E90AF7}" type="sibTrans" cxnId="{43357DD4-EFE4-465B-9BE3-58BA27C2CE1F}">
      <dgm:prSet/>
      <dgm:spPr/>
      <dgm:t>
        <a:bodyPr/>
        <a:lstStyle/>
        <a:p>
          <a:endParaRPr lang="ro-RO"/>
        </a:p>
      </dgm:t>
    </dgm:pt>
    <dgm:pt modelId="{D2E298DD-8F7C-4222-A35E-7E13270C3308}">
      <dgm:prSet custT="1"/>
      <dgm:spPr/>
      <dgm:t>
        <a:bodyPr/>
        <a:lstStyle/>
        <a:p>
          <a:r>
            <a:rPr lang="vi-VN" sz="2000" b="0" kern="1200" spc="-100" baseline="0" dirty="0" smtClean="0">
              <a:solidFill>
                <a:srgbClr val="1F4AA1"/>
              </a:solidFill>
              <a:latin typeface="Calibri" pitchFamily="34" charset="0"/>
              <a:ea typeface="+mn-ea"/>
            </a:rPr>
            <a:t>Solicitantul  trebuie să demonstreze capacitatea de a asigura cofinanțarea investiției;</a:t>
          </a:r>
          <a:endParaRPr lang="ro-RO" sz="2000" b="0" kern="1200" spc="-100" baseline="0" dirty="0" smtClean="0">
            <a:solidFill>
              <a:srgbClr val="1F4AA1"/>
            </a:solidFill>
            <a:latin typeface="Calibri" pitchFamily="34" charset="0"/>
            <a:ea typeface="+mn-ea"/>
          </a:endParaRPr>
        </a:p>
      </dgm:t>
    </dgm:pt>
    <dgm:pt modelId="{A25F739C-2AA2-49D3-889B-78164F11D4B0}" type="parTrans" cxnId="{2D16FD94-B7F2-4D19-A49E-0C2DDE6AC491}">
      <dgm:prSet/>
      <dgm:spPr/>
      <dgm:t>
        <a:bodyPr/>
        <a:lstStyle/>
        <a:p>
          <a:endParaRPr lang="ro-RO"/>
        </a:p>
      </dgm:t>
    </dgm:pt>
    <dgm:pt modelId="{1C665BE9-1821-4BE9-84BD-41667F3B78E9}" type="sibTrans" cxnId="{2D16FD94-B7F2-4D19-A49E-0C2DDE6AC491}">
      <dgm:prSet/>
      <dgm:spPr/>
      <dgm:t>
        <a:bodyPr/>
        <a:lstStyle/>
        <a:p>
          <a:endParaRPr lang="ro-RO"/>
        </a:p>
      </dgm:t>
    </dgm:pt>
    <dgm:pt modelId="{44D783AA-F273-4A66-A5E0-1D6C85133109}">
      <dgm:prSet custT="1"/>
      <dgm:spPr/>
      <dgm:t>
        <a:bodyPr/>
        <a:lstStyle/>
        <a:p>
          <a:r>
            <a:rPr lang="vi-VN" sz="2000" b="0" kern="1200" spc="-100" baseline="0" dirty="0" smtClean="0">
              <a:solidFill>
                <a:srgbClr val="1F4AA1"/>
              </a:solidFill>
              <a:latin typeface="Calibri" pitchFamily="34" charset="0"/>
              <a:ea typeface="+mn-ea"/>
            </a:rPr>
            <a:t>Viabilitatea economică a investiției trebuie să fie demonstrată pe baza prezentării unei documentații tehnico-economice;</a:t>
          </a:r>
          <a:endParaRPr lang="ro-RO" sz="2000" b="0" kern="1200" spc="-100" baseline="0" dirty="0" smtClean="0">
            <a:solidFill>
              <a:srgbClr val="1F4AA1"/>
            </a:solidFill>
            <a:latin typeface="Calibri" pitchFamily="34" charset="0"/>
            <a:ea typeface="+mn-ea"/>
          </a:endParaRPr>
        </a:p>
      </dgm:t>
    </dgm:pt>
    <dgm:pt modelId="{4D0C2E94-211F-46B9-BCA2-0FF44E76F973}" type="parTrans" cxnId="{F3E449FF-F7DC-45BA-B7A0-8A0DD267DCBA}">
      <dgm:prSet/>
      <dgm:spPr/>
      <dgm:t>
        <a:bodyPr/>
        <a:lstStyle/>
        <a:p>
          <a:endParaRPr lang="ro-RO"/>
        </a:p>
      </dgm:t>
    </dgm:pt>
    <dgm:pt modelId="{2D7A83B5-738E-4825-8108-84D8ADD00205}" type="sibTrans" cxnId="{F3E449FF-F7DC-45BA-B7A0-8A0DD267DCBA}">
      <dgm:prSet/>
      <dgm:spPr/>
      <dgm:t>
        <a:bodyPr/>
        <a:lstStyle/>
        <a:p>
          <a:endParaRPr lang="ro-RO"/>
        </a:p>
      </dgm:t>
    </dgm:pt>
    <dgm:pt modelId="{A4E05EB7-8FF8-4AE0-99D8-AEF72E073B54}">
      <dgm:prSet custT="1"/>
      <dgm:spPr/>
      <dgm:t>
        <a:bodyPr/>
        <a:lstStyle/>
        <a:p>
          <a:r>
            <a:rPr lang="vi-VN" sz="2000" b="0" kern="1200" spc="-100" baseline="0" dirty="0" smtClean="0">
              <a:solidFill>
                <a:srgbClr val="1F4AA1"/>
              </a:solidFill>
              <a:latin typeface="Calibri" pitchFamily="34" charset="0"/>
              <a:ea typeface="+mn-ea"/>
            </a:rPr>
            <a:t>Întreprinderea nu trebuie să fie în dificultate în conformitate cu Liniile directoare privind ajutorul de stat pentru salvarea şi restructurarea întreprinderilor în dificultate;</a:t>
          </a:r>
          <a:endParaRPr lang="ro-RO" sz="2000" b="0" kern="1200" spc="-100" baseline="0" dirty="0" smtClean="0">
            <a:solidFill>
              <a:srgbClr val="1F4AA1"/>
            </a:solidFill>
            <a:latin typeface="Calibri" pitchFamily="34" charset="0"/>
            <a:ea typeface="+mn-ea"/>
          </a:endParaRPr>
        </a:p>
      </dgm:t>
    </dgm:pt>
    <dgm:pt modelId="{86AF648D-6B49-4D81-B428-93765D94D129}" type="parTrans" cxnId="{237A49F7-F6A1-46CF-BF37-C95E0AE412D1}">
      <dgm:prSet/>
      <dgm:spPr/>
      <dgm:t>
        <a:bodyPr/>
        <a:lstStyle/>
        <a:p>
          <a:endParaRPr lang="ro-RO"/>
        </a:p>
      </dgm:t>
    </dgm:pt>
    <dgm:pt modelId="{EEC281D7-83CE-444D-940F-864640736004}" type="sibTrans" cxnId="{237A49F7-F6A1-46CF-BF37-C95E0AE412D1}">
      <dgm:prSet/>
      <dgm:spPr/>
      <dgm:t>
        <a:bodyPr/>
        <a:lstStyle/>
        <a:p>
          <a:endParaRPr lang="ro-RO"/>
        </a:p>
      </dgm:t>
    </dgm:pt>
    <dgm:pt modelId="{B2E5793D-DDB7-4D78-B972-63B36E8D0A44}">
      <dgm:prSet custT="1"/>
      <dgm:spPr/>
      <dgm:t>
        <a:bodyPr/>
        <a:lstStyle/>
        <a:p>
          <a:r>
            <a:rPr lang="vi-VN" sz="2000" b="0" kern="1200" spc="-100" baseline="0" dirty="0" smtClean="0">
              <a:solidFill>
                <a:srgbClr val="1F4AA1"/>
              </a:solidFill>
              <a:latin typeface="Calibri" pitchFamily="34" charset="0"/>
              <a:ea typeface="+mn-ea"/>
            </a:rPr>
            <a:t>Investiția va fi precedată de o evaluare a impactului preconizat asupra mediului și dacă aceasta poate avea efecte negative asupra mediului, în conformitate cu legislația în vigoare menționată în capitolul 8.1.</a:t>
          </a:r>
          <a:r>
            <a:rPr lang="vi-VN" sz="1800" kern="1200" dirty="0" smtClean="0">
              <a:latin typeface="Calibri" pitchFamily="34" charset="0"/>
              <a:ea typeface="+mn-ea"/>
              <a:cs typeface="Calibri" pitchFamily="34" charset="0"/>
            </a:rPr>
            <a:t/>
          </a:r>
          <a:br>
            <a:rPr lang="vi-VN" sz="1800" kern="1200" dirty="0" smtClean="0">
              <a:latin typeface="Calibri" pitchFamily="34" charset="0"/>
              <a:ea typeface="+mn-ea"/>
              <a:cs typeface="Calibri" pitchFamily="34" charset="0"/>
            </a:rPr>
          </a:br>
          <a:endParaRPr lang="ro-RO" sz="2000" b="0" kern="1200" spc="-100" baseline="0" dirty="0" smtClean="0">
            <a:solidFill>
              <a:srgbClr val="1F4AA1"/>
            </a:solidFill>
            <a:latin typeface="Calibri" pitchFamily="34" charset="0"/>
            <a:ea typeface="+mn-ea"/>
          </a:endParaRPr>
        </a:p>
      </dgm:t>
    </dgm:pt>
    <dgm:pt modelId="{871B9218-C5BE-43AC-8C84-27B35EF1A60D}" type="parTrans" cxnId="{9FD13642-70AC-496B-A9AE-F4014BD6B6AC}">
      <dgm:prSet/>
      <dgm:spPr/>
      <dgm:t>
        <a:bodyPr/>
        <a:lstStyle/>
        <a:p>
          <a:endParaRPr lang="ro-RO"/>
        </a:p>
      </dgm:t>
    </dgm:pt>
    <dgm:pt modelId="{FC5BCF07-DF76-46FA-8FD0-F92E83FD97B1}" type="sibTrans" cxnId="{9FD13642-70AC-496B-A9AE-F4014BD6B6AC}">
      <dgm:prSet/>
      <dgm:spPr/>
      <dgm:t>
        <a:bodyPr/>
        <a:lstStyle/>
        <a:p>
          <a:endParaRPr lang="ro-RO"/>
        </a:p>
      </dgm:t>
    </dgm:pt>
    <dgm:pt modelId="{07C11446-7555-48D3-965A-A19267454559}" type="pres">
      <dgm:prSet presAssocID="{08375FAE-E957-4DA1-9D12-8DB803DB954C}" presName="Name0" presStyleCnt="0">
        <dgm:presLayoutVars>
          <dgm:chMax val="7"/>
          <dgm:chPref val="7"/>
          <dgm:dir/>
          <dgm:animLvl val="lvl"/>
        </dgm:presLayoutVars>
      </dgm:prSet>
      <dgm:spPr/>
      <dgm:t>
        <a:bodyPr/>
        <a:lstStyle/>
        <a:p>
          <a:endParaRPr lang="ro-RO"/>
        </a:p>
      </dgm:t>
    </dgm:pt>
    <dgm:pt modelId="{767396A9-7C3D-4BA7-AA71-F6A1FABC0DD8}" type="pres">
      <dgm:prSet presAssocID="{2CAF6FB5-40DA-4EDD-9538-B13F24E57CF0}" presName="Accent1" presStyleCnt="0"/>
      <dgm:spPr/>
    </dgm:pt>
    <dgm:pt modelId="{39BC9146-53D2-4AF0-8288-E0829C64D448}" type="pres">
      <dgm:prSet presAssocID="{2CAF6FB5-40DA-4EDD-9538-B13F24E57CF0}" presName="Accent" presStyleLbl="node1" presStyleIdx="0" presStyleCnt="1" custScaleX="43356" custScaleY="88585" custLinFactNeighborX="-2531" custLinFactNeighborY="4702"/>
      <dgm:spPr/>
    </dgm:pt>
    <dgm:pt modelId="{D6B043F5-4490-4F1F-9AF5-B693E5276737}" type="pres">
      <dgm:prSet presAssocID="{2CAF6FB5-40DA-4EDD-9538-B13F24E57CF0}" presName="Child1" presStyleLbl="revTx" presStyleIdx="0" presStyleCnt="2" custScaleX="191935" custScaleY="189566" custLinFactNeighborX="-3994" custLinFactNeighborY="17134">
        <dgm:presLayoutVars>
          <dgm:chMax val="0"/>
          <dgm:chPref val="0"/>
          <dgm:bulletEnabled val="1"/>
        </dgm:presLayoutVars>
      </dgm:prSet>
      <dgm:spPr/>
      <dgm:t>
        <a:bodyPr/>
        <a:lstStyle/>
        <a:p>
          <a:endParaRPr lang="ro-RO"/>
        </a:p>
      </dgm:t>
    </dgm:pt>
    <dgm:pt modelId="{715ACC62-4E04-4BC3-8083-D23A44BF33C1}" type="pres">
      <dgm:prSet presAssocID="{2CAF6FB5-40DA-4EDD-9538-B13F24E57CF0}" presName="Parent1" presStyleLbl="revTx" presStyleIdx="1" presStyleCnt="2" custScaleX="46377" custScaleY="124587" custLinFactNeighborX="-2558" custLinFactNeighborY="7976">
        <dgm:presLayoutVars>
          <dgm:chMax val="1"/>
          <dgm:chPref val="1"/>
          <dgm:bulletEnabled val="1"/>
        </dgm:presLayoutVars>
      </dgm:prSet>
      <dgm:spPr/>
      <dgm:t>
        <a:bodyPr/>
        <a:lstStyle/>
        <a:p>
          <a:endParaRPr lang="ro-RO"/>
        </a:p>
      </dgm:t>
    </dgm:pt>
  </dgm:ptLst>
  <dgm:cxnLst>
    <dgm:cxn modelId="{D284BBC4-6B24-4B0F-A84B-D8DB4AB26DE2}" srcId="{2CAF6FB5-40DA-4EDD-9538-B13F24E57CF0}" destId="{72EBA821-27C3-48FA-8854-609A5717FDD5}" srcOrd="2" destOrd="0" parTransId="{1A85194C-1550-4DB1-85E2-9665C8DC12E5}" sibTransId="{C03F0F83-A78C-4BE0-BE10-13252B8F8D3E}"/>
    <dgm:cxn modelId="{18F0C133-6C0F-47E5-A6E2-6DB0EA1A1F88}" type="presOf" srcId="{44D783AA-F273-4A66-A5E0-1D6C85133109}" destId="{D6B043F5-4490-4F1F-9AF5-B693E5276737}" srcOrd="0" destOrd="5" presId="urn:microsoft.com/office/officeart/2009/layout/CircleArrowProcess"/>
    <dgm:cxn modelId="{237A49F7-F6A1-46CF-BF37-C95E0AE412D1}" srcId="{2CAF6FB5-40DA-4EDD-9538-B13F24E57CF0}" destId="{A4E05EB7-8FF8-4AE0-99D8-AEF72E073B54}" srcOrd="6" destOrd="0" parTransId="{86AF648D-6B49-4D81-B428-93765D94D129}" sibTransId="{EEC281D7-83CE-444D-940F-864640736004}"/>
    <dgm:cxn modelId="{3D547911-EA00-4044-97BE-4C0B1E08E990}" type="presOf" srcId="{684F68D1-D8BB-4CCF-BBC4-44DFED87BA77}" destId="{D6B043F5-4490-4F1F-9AF5-B693E5276737}" srcOrd="0" destOrd="3" presId="urn:microsoft.com/office/officeart/2009/layout/CircleArrowProcess"/>
    <dgm:cxn modelId="{B7CA94BD-1369-4CC6-A95B-C786CDCFC211}" type="presOf" srcId="{B2E5793D-DDB7-4D78-B972-63B36E8D0A44}" destId="{D6B043F5-4490-4F1F-9AF5-B693E5276737}" srcOrd="0" destOrd="7" presId="urn:microsoft.com/office/officeart/2009/layout/CircleArrowProcess"/>
    <dgm:cxn modelId="{812E0790-5807-4275-8472-7963BCE62056}" srcId="{2CAF6FB5-40DA-4EDD-9538-B13F24E57CF0}" destId="{EB38BAEE-5AA7-49E7-82D4-E3F307FECD4A}" srcOrd="1" destOrd="0" parTransId="{9E1A3D77-C7AB-4762-8E55-1D9B0C2C9CC7}" sibTransId="{86CB081D-0F82-40F5-8B1E-33055FE59818}"/>
    <dgm:cxn modelId="{2D16FD94-B7F2-4D19-A49E-0C2DDE6AC491}" srcId="{2CAF6FB5-40DA-4EDD-9538-B13F24E57CF0}" destId="{D2E298DD-8F7C-4222-A35E-7E13270C3308}" srcOrd="4" destOrd="0" parTransId="{A25F739C-2AA2-49D3-889B-78164F11D4B0}" sibTransId="{1C665BE9-1821-4BE9-84BD-41667F3B78E9}"/>
    <dgm:cxn modelId="{83E60D81-8C28-40F2-9040-D2AEA84F133E}" type="presOf" srcId="{31EA12DC-920A-44FD-B724-60E16C3A0ACB}" destId="{D6B043F5-4490-4F1F-9AF5-B693E5276737}" srcOrd="0" destOrd="0" presId="urn:microsoft.com/office/officeart/2009/layout/CircleArrowProcess"/>
    <dgm:cxn modelId="{D7FFC984-ED19-45A8-9F1A-D9B17C55691B}" srcId="{08375FAE-E957-4DA1-9D12-8DB803DB954C}" destId="{2CAF6FB5-40DA-4EDD-9538-B13F24E57CF0}" srcOrd="0" destOrd="0" parTransId="{23D08089-9442-4669-9D4C-CBBA07551A74}" sibTransId="{64BB9746-C9EC-42B9-9AF4-E6087F95EB63}"/>
    <dgm:cxn modelId="{C759820B-EDB6-41F1-ACE1-AEA08EE0A5A5}" srcId="{2CAF6FB5-40DA-4EDD-9538-B13F24E57CF0}" destId="{31EA12DC-920A-44FD-B724-60E16C3A0ACB}" srcOrd="0" destOrd="0" parTransId="{A467C6B1-2B04-44ED-9DA1-79B96F2B0621}" sibTransId="{EE772413-65FA-4B69-934A-11B7A57874F7}"/>
    <dgm:cxn modelId="{C5F7F2BF-716F-4E97-BBA7-7F3EB3929408}" type="presOf" srcId="{D2E298DD-8F7C-4222-A35E-7E13270C3308}" destId="{D6B043F5-4490-4F1F-9AF5-B693E5276737}" srcOrd="0" destOrd="4" presId="urn:microsoft.com/office/officeart/2009/layout/CircleArrowProcess"/>
    <dgm:cxn modelId="{F3E449FF-F7DC-45BA-B7A0-8A0DD267DCBA}" srcId="{2CAF6FB5-40DA-4EDD-9538-B13F24E57CF0}" destId="{44D783AA-F273-4A66-A5E0-1D6C85133109}" srcOrd="5" destOrd="0" parTransId="{4D0C2E94-211F-46B9-BCA2-0FF44E76F973}" sibTransId="{2D7A83B5-738E-4825-8108-84D8ADD00205}"/>
    <dgm:cxn modelId="{43357DD4-EFE4-465B-9BE3-58BA27C2CE1F}" srcId="{2CAF6FB5-40DA-4EDD-9538-B13F24E57CF0}" destId="{684F68D1-D8BB-4CCF-BBC4-44DFED87BA77}" srcOrd="3" destOrd="0" parTransId="{5B8F2713-C20D-4DA7-B02A-A2BAA37C00D2}" sibTransId="{A12F5EFE-A23F-44F0-B723-A27298E90AF7}"/>
    <dgm:cxn modelId="{FE3D5DC8-63C1-4631-96A1-605BA972CE7D}" type="presOf" srcId="{2CAF6FB5-40DA-4EDD-9538-B13F24E57CF0}" destId="{715ACC62-4E04-4BC3-8083-D23A44BF33C1}" srcOrd="0" destOrd="0" presId="urn:microsoft.com/office/officeart/2009/layout/CircleArrowProcess"/>
    <dgm:cxn modelId="{5025F7CB-008A-445B-AF20-64E9EC667E8A}" type="presOf" srcId="{72EBA821-27C3-48FA-8854-609A5717FDD5}" destId="{D6B043F5-4490-4F1F-9AF5-B693E5276737}" srcOrd="0" destOrd="2" presId="urn:microsoft.com/office/officeart/2009/layout/CircleArrowProcess"/>
    <dgm:cxn modelId="{081FC315-DFE7-4929-8DBC-BD8AAA4330B8}" type="presOf" srcId="{A4E05EB7-8FF8-4AE0-99D8-AEF72E073B54}" destId="{D6B043F5-4490-4F1F-9AF5-B693E5276737}" srcOrd="0" destOrd="6" presId="urn:microsoft.com/office/officeart/2009/layout/CircleArrowProcess"/>
    <dgm:cxn modelId="{793A422D-F47E-4454-90EF-E14432BED6BB}" type="presOf" srcId="{08375FAE-E957-4DA1-9D12-8DB803DB954C}" destId="{07C11446-7555-48D3-965A-A19267454559}" srcOrd="0" destOrd="0" presId="urn:microsoft.com/office/officeart/2009/layout/CircleArrowProcess"/>
    <dgm:cxn modelId="{9FD13642-70AC-496B-A9AE-F4014BD6B6AC}" srcId="{2CAF6FB5-40DA-4EDD-9538-B13F24E57CF0}" destId="{B2E5793D-DDB7-4D78-B972-63B36E8D0A44}" srcOrd="7" destOrd="0" parTransId="{871B9218-C5BE-43AC-8C84-27B35EF1A60D}" sibTransId="{FC5BCF07-DF76-46FA-8FD0-F92E83FD97B1}"/>
    <dgm:cxn modelId="{1415F7B4-1BFC-4D23-8E77-03D33C06E4FF}" type="presOf" srcId="{EB38BAEE-5AA7-49E7-82D4-E3F307FECD4A}" destId="{D6B043F5-4490-4F1F-9AF5-B693E5276737}" srcOrd="0" destOrd="1" presId="urn:microsoft.com/office/officeart/2009/layout/CircleArrowProcess"/>
    <dgm:cxn modelId="{84BE8C9F-538C-4CB5-AE0A-EE69712F42C6}" type="presParOf" srcId="{07C11446-7555-48D3-965A-A19267454559}" destId="{767396A9-7C3D-4BA7-AA71-F6A1FABC0DD8}" srcOrd="0" destOrd="0" presId="urn:microsoft.com/office/officeart/2009/layout/CircleArrowProcess"/>
    <dgm:cxn modelId="{D3FF8CD9-9C0B-437C-9A72-3B786CE5B162}" type="presParOf" srcId="{767396A9-7C3D-4BA7-AA71-F6A1FABC0DD8}" destId="{39BC9146-53D2-4AF0-8288-E0829C64D448}" srcOrd="0" destOrd="0" presId="urn:microsoft.com/office/officeart/2009/layout/CircleArrowProcess"/>
    <dgm:cxn modelId="{186F5452-0A45-46AC-8613-CACB80698AB3}" type="presParOf" srcId="{07C11446-7555-48D3-965A-A19267454559}" destId="{D6B043F5-4490-4F1F-9AF5-B693E5276737}" srcOrd="1" destOrd="0" presId="urn:microsoft.com/office/officeart/2009/layout/CircleArrowProcess"/>
    <dgm:cxn modelId="{0C23B388-6D56-4274-8A70-1FD7AC776B7D}" type="presParOf" srcId="{07C11446-7555-48D3-965A-A19267454559}" destId="{715ACC62-4E04-4BC3-8083-D23A44BF33C1}" srcOrd="2"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1BBBF6-3889-4D67-8191-138F3ACC43DA}" type="doc">
      <dgm:prSet loTypeId="urn:microsoft.com/office/officeart/2005/8/layout/cycle3" loCatId="cycle" qsTypeId="urn:microsoft.com/office/officeart/2005/8/quickstyle/simple2" qsCatId="simple" csTypeId="urn:microsoft.com/office/officeart/2005/8/colors/accent0_2" csCatId="mainScheme" phldr="1"/>
      <dgm:spPr/>
      <dgm:t>
        <a:bodyPr/>
        <a:lstStyle/>
        <a:p>
          <a:endParaRPr lang="ro-RO"/>
        </a:p>
      </dgm:t>
    </dgm:pt>
    <dgm:pt modelId="{C3315A7B-2A81-49FE-BAA3-6D34205AFC95}">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vi-VN" sz="1600" dirty="0" smtClean="0">
              <a:latin typeface="Calibri" panose="020F0502020204030204" pitchFamily="34" charset="0"/>
            </a:rPr>
            <a:t>Populația care provine din orașele mici nu va depăși  25% din totalul populației acoperite din teritoriu;</a:t>
          </a:r>
          <a:endParaRPr lang="ro-RO" sz="1600" dirty="0" smtClean="0">
            <a:latin typeface="Calibri" panose="020F0502020204030204" pitchFamily="34" charset="0"/>
          </a:endParaRPr>
        </a:p>
      </dgm:t>
    </dgm:pt>
    <dgm:pt modelId="{FD0E25B2-9781-4D13-AFD1-9D607026F1A3}" type="parTrans" cxnId="{B5F1D67C-7EA4-49D0-A346-8A1B87515F19}">
      <dgm:prSet/>
      <dgm:spPr/>
      <dgm:t>
        <a:bodyPr/>
        <a:lstStyle/>
        <a:p>
          <a:endParaRPr lang="ro-RO" sz="1600">
            <a:latin typeface="Calibri" panose="020F0502020204030204" pitchFamily="34" charset="0"/>
          </a:endParaRPr>
        </a:p>
      </dgm:t>
    </dgm:pt>
    <dgm:pt modelId="{B9548B02-CAF2-4A99-994B-365D825E7642}" type="sibTrans" cxnId="{B5F1D67C-7EA4-49D0-A346-8A1B87515F19}">
      <dgm:prSet/>
      <dgm:spPr/>
      <dgm:t>
        <a:bodyPr/>
        <a:lstStyle/>
        <a:p>
          <a:endParaRPr lang="ro-RO" sz="1600">
            <a:latin typeface="Calibri" panose="020F0502020204030204" pitchFamily="34" charset="0"/>
          </a:endParaRPr>
        </a:p>
      </dgm:t>
    </dgm:pt>
    <dgm:pt modelId="{86A7C174-2840-4940-BC8D-9DEF4ABD90F3}">
      <dgm:prSet phldrT="[Text]" custT="1">
        <dgm:style>
          <a:lnRef idx="2">
            <a:schemeClr val="accent3"/>
          </a:lnRef>
          <a:fillRef idx="1">
            <a:schemeClr val="lt1"/>
          </a:fillRef>
          <a:effectRef idx="0">
            <a:schemeClr val="accent3"/>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vi-VN" sz="1600" dirty="0" smtClean="0">
              <a:latin typeface="Calibri" panose="020F0502020204030204" pitchFamily="34" charset="0"/>
            </a:rPr>
            <a:t>Strategia de dezvoltare locală prezintă toate elementele menționate în secțiunea ”Conținutul SDL-urilor”;</a:t>
          </a:r>
          <a:endParaRPr lang="ro-RO" sz="1600" dirty="0" smtClean="0">
            <a:latin typeface="Calibri" panose="020F0502020204030204" pitchFamily="34" charset="0"/>
          </a:endParaRPr>
        </a:p>
      </dgm:t>
    </dgm:pt>
    <dgm:pt modelId="{9D32FC74-8C3A-4EC1-AD51-96F7D5A954C0}" type="parTrans" cxnId="{41AE2E95-5FC6-4E14-BDBE-FB69B6ABBD1E}">
      <dgm:prSet/>
      <dgm:spPr/>
      <dgm:t>
        <a:bodyPr/>
        <a:lstStyle/>
        <a:p>
          <a:endParaRPr lang="ro-RO" sz="1600">
            <a:latin typeface="Calibri" panose="020F0502020204030204" pitchFamily="34" charset="0"/>
          </a:endParaRPr>
        </a:p>
      </dgm:t>
    </dgm:pt>
    <dgm:pt modelId="{700EACF3-E221-435A-8B01-5CE051A5D3DD}" type="sibTrans" cxnId="{41AE2E95-5FC6-4E14-BDBE-FB69B6ABBD1E}">
      <dgm:prSet/>
      <dgm:spPr/>
      <dgm:t>
        <a:bodyPr/>
        <a:lstStyle/>
        <a:p>
          <a:endParaRPr lang="ro-RO" sz="1600">
            <a:latin typeface="Calibri" panose="020F0502020204030204" pitchFamily="34" charset="0"/>
          </a:endParaRPr>
        </a:p>
      </dgm:t>
    </dgm:pt>
    <dgm:pt modelId="{DC83CBC2-6E42-41D6-90DA-2AC099971310}">
      <dgm:prSet custT="1">
        <dgm:style>
          <a:lnRef idx="2">
            <a:schemeClr val="accent2"/>
          </a:lnRef>
          <a:fillRef idx="1">
            <a:schemeClr val="lt1"/>
          </a:fillRef>
          <a:effectRef idx="0">
            <a:schemeClr val="accent2"/>
          </a:effectRef>
          <a:fontRef idx="minor">
            <a:schemeClr val="dk1"/>
          </a:fontRef>
        </dgm:style>
      </dgm:prSet>
      <dgm:spPr/>
      <dgm:t>
        <a:bodyPr/>
        <a:lstStyle/>
        <a:p>
          <a:r>
            <a:rPr lang="vi-VN" sz="1600" dirty="0" smtClean="0">
              <a:latin typeface="Calibri" panose="020F0502020204030204" pitchFamily="34" charset="0"/>
            </a:rPr>
            <a:t>Teritoriul acoperit de GAL trebuie să fie omogen;</a:t>
          </a:r>
          <a:endParaRPr lang="ro-RO" sz="1600" dirty="0">
            <a:latin typeface="Calibri" panose="020F0502020204030204" pitchFamily="34" charset="0"/>
          </a:endParaRPr>
        </a:p>
      </dgm:t>
    </dgm:pt>
    <dgm:pt modelId="{D9CADBB8-A8BE-4237-AC5E-C82587ABD78E}" type="parTrans" cxnId="{DD5CC75F-A4CD-42A9-8CC5-1BB8998265F5}">
      <dgm:prSet/>
      <dgm:spPr/>
      <dgm:t>
        <a:bodyPr/>
        <a:lstStyle/>
        <a:p>
          <a:endParaRPr lang="ro-RO" sz="1600">
            <a:latin typeface="Calibri" panose="020F0502020204030204" pitchFamily="34" charset="0"/>
          </a:endParaRPr>
        </a:p>
      </dgm:t>
    </dgm:pt>
    <dgm:pt modelId="{659BCA0A-9AF2-4305-A0F3-CAEBE5B44156}" type="sibTrans" cxnId="{DD5CC75F-A4CD-42A9-8CC5-1BB8998265F5}">
      <dgm:prSet/>
      <dgm:spPr/>
      <dgm:t>
        <a:bodyPr/>
        <a:lstStyle/>
        <a:p>
          <a:endParaRPr lang="ro-RO" sz="1600">
            <a:latin typeface="Calibri" panose="020F0502020204030204" pitchFamily="34" charset="0"/>
          </a:endParaRPr>
        </a:p>
      </dgm:t>
    </dgm:pt>
    <dgm:pt modelId="{86C99CCB-4F0D-4027-8DD9-FE38E0069429}">
      <dgm:prSet phldrT="[Text]" custT="1">
        <dgm:style>
          <a:lnRef idx="2">
            <a:schemeClr val="accent3"/>
          </a:lnRef>
          <a:fillRef idx="1">
            <a:schemeClr val="lt1"/>
          </a:fillRef>
          <a:effectRef idx="0">
            <a:schemeClr val="accent3"/>
          </a:effectRef>
          <a:fontRef idx="minor">
            <a:schemeClr val="dk1"/>
          </a:fontRef>
        </dgm:style>
      </dgm:prSe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it-IT" sz="1600" dirty="0" smtClean="0">
              <a:latin typeface="Calibri" panose="020F0502020204030204" pitchFamily="34" charset="0"/>
            </a:rPr>
            <a:t>Prezența unui singur GAL pe teritoriul eligibil LEADER</a:t>
          </a:r>
          <a:endParaRPr lang="ro-RO" sz="1600" dirty="0" smtClean="0">
            <a:latin typeface="Calibri" panose="020F0502020204030204" pitchFamily="34" charset="0"/>
          </a:endParaRPr>
        </a:p>
      </dgm:t>
    </dgm:pt>
    <dgm:pt modelId="{035E2145-542B-4E99-ACA9-609F030F05DA}" type="sibTrans" cxnId="{C3DDAD9A-A7F6-4AF3-82D2-56D714584117}">
      <dgm:prSet/>
      <dgm:spPr/>
      <dgm:t>
        <a:bodyPr/>
        <a:lstStyle/>
        <a:p>
          <a:endParaRPr lang="ro-RO" sz="1600">
            <a:latin typeface="Calibri" panose="020F0502020204030204" pitchFamily="34" charset="0"/>
          </a:endParaRPr>
        </a:p>
      </dgm:t>
    </dgm:pt>
    <dgm:pt modelId="{CC673946-F869-4734-B4A5-F8F49D5F078D}" type="parTrans" cxnId="{C3DDAD9A-A7F6-4AF3-82D2-56D714584117}">
      <dgm:prSet/>
      <dgm:spPr/>
      <dgm:t>
        <a:bodyPr/>
        <a:lstStyle/>
        <a:p>
          <a:endParaRPr lang="ro-RO" sz="1600">
            <a:latin typeface="Calibri" panose="020F0502020204030204" pitchFamily="34" charset="0"/>
          </a:endParaRPr>
        </a:p>
      </dgm:t>
    </dgm:pt>
    <dgm:pt modelId="{1C2D5BCA-D15D-43A8-AA46-18C282F2DA50}">
      <dgm:prSet custT="1"/>
      <dgm:spPr/>
      <dgm:t>
        <a:bodyPr/>
        <a:lstStyle/>
        <a:p>
          <a:r>
            <a:rPr lang="ro-RO" sz="1600" dirty="0" smtClean="0">
              <a:latin typeface="Calibri" panose="020F0502020204030204" pitchFamily="34" charset="0"/>
            </a:rPr>
            <a:t>Teritoriul  cu o populație cuprinsă între 10.000 – 100.000 de locuitori</a:t>
          </a:r>
          <a:endParaRPr lang="ro-RO" sz="1600" dirty="0">
            <a:latin typeface="Calibri" panose="020F0502020204030204" pitchFamily="34" charset="0"/>
          </a:endParaRPr>
        </a:p>
      </dgm:t>
    </dgm:pt>
    <dgm:pt modelId="{FB422C43-2692-4E5D-A41D-204178EBE39B}" type="parTrans" cxnId="{2F600ECF-9BCB-41AB-BDD3-290445417B3E}">
      <dgm:prSet/>
      <dgm:spPr/>
      <dgm:t>
        <a:bodyPr/>
        <a:lstStyle/>
        <a:p>
          <a:endParaRPr lang="ro-RO" sz="1600">
            <a:latin typeface="Calibri" panose="020F0502020204030204" pitchFamily="34" charset="0"/>
          </a:endParaRPr>
        </a:p>
      </dgm:t>
    </dgm:pt>
    <dgm:pt modelId="{ECDB97EE-A578-4450-A774-C291ACE8297A}" type="sibTrans" cxnId="{2F600ECF-9BCB-41AB-BDD3-290445417B3E}">
      <dgm:prSet/>
      <dgm:spPr/>
      <dgm:t>
        <a:bodyPr/>
        <a:lstStyle/>
        <a:p>
          <a:endParaRPr lang="ro-RO" sz="1600">
            <a:latin typeface="Calibri" panose="020F0502020204030204" pitchFamily="34" charset="0"/>
          </a:endParaRPr>
        </a:p>
      </dgm:t>
    </dgm:pt>
    <dgm:pt modelId="{884DEBBB-62EF-4F96-8FEB-EA02A2CE7A87}">
      <dgm:prSet custT="1">
        <dgm:style>
          <a:lnRef idx="2">
            <a:schemeClr val="accent5"/>
          </a:lnRef>
          <a:fillRef idx="1">
            <a:schemeClr val="lt1"/>
          </a:fillRef>
          <a:effectRef idx="0">
            <a:schemeClr val="accent5"/>
          </a:effectRef>
          <a:fontRef idx="minor">
            <a:schemeClr val="dk1"/>
          </a:fontRef>
        </dgm:style>
      </dgm:prSet>
      <dgm:spPr/>
      <dgm:t>
        <a:bodyPr/>
        <a:lstStyle/>
        <a:p>
          <a:r>
            <a:rPr lang="ro-RO" sz="1600" dirty="0" smtClean="0">
              <a:latin typeface="Calibri" panose="020F0502020204030204" pitchFamily="34" charset="0"/>
            </a:rPr>
            <a:t>Organizațiile din mediul urban trebuie să reprezinte maximum 25% la nivel decizional </a:t>
          </a:r>
          <a:endParaRPr lang="ro-RO" sz="1600" dirty="0">
            <a:latin typeface="Calibri" panose="020F0502020204030204" pitchFamily="34" charset="0"/>
          </a:endParaRPr>
        </a:p>
      </dgm:t>
    </dgm:pt>
    <dgm:pt modelId="{58FE475D-F57D-4844-A13F-BA5F69F18E67}" type="parTrans" cxnId="{547DD3E2-B472-4021-9004-798A3C498651}">
      <dgm:prSet/>
      <dgm:spPr/>
      <dgm:t>
        <a:bodyPr/>
        <a:lstStyle/>
        <a:p>
          <a:endParaRPr lang="ro-RO" sz="1600">
            <a:latin typeface="Calibri" panose="020F0502020204030204" pitchFamily="34" charset="0"/>
          </a:endParaRPr>
        </a:p>
      </dgm:t>
    </dgm:pt>
    <dgm:pt modelId="{64F44A2F-F114-46E8-B8E9-D1DFA5172087}" type="sibTrans" cxnId="{547DD3E2-B472-4021-9004-798A3C498651}">
      <dgm:prSet/>
      <dgm:spPr/>
      <dgm:t>
        <a:bodyPr/>
        <a:lstStyle/>
        <a:p>
          <a:endParaRPr lang="ro-RO" sz="1600">
            <a:latin typeface="Calibri" panose="020F0502020204030204" pitchFamily="34" charset="0"/>
          </a:endParaRPr>
        </a:p>
      </dgm:t>
    </dgm:pt>
    <dgm:pt modelId="{6872D000-8F5A-4139-AF22-005DD63A0702}">
      <dgm:prSet custT="1">
        <dgm:style>
          <a:lnRef idx="2">
            <a:schemeClr val="accent2"/>
          </a:lnRef>
          <a:fillRef idx="1">
            <a:schemeClr val="lt1"/>
          </a:fillRef>
          <a:effectRef idx="0">
            <a:schemeClr val="accent2"/>
          </a:effectRef>
          <a:fontRef idx="minor">
            <a:schemeClr val="dk1"/>
          </a:fontRef>
        </dgm:style>
      </dgm:prSet>
      <dgm:spPr/>
      <dgm:t>
        <a:bodyPr/>
        <a:lstStyle/>
        <a:p>
          <a:r>
            <a:rPr lang="ro-RO" sz="1600" noProof="1" smtClean="0">
              <a:latin typeface="Calibri" panose="020F0502020204030204" pitchFamily="34" charset="0"/>
            </a:rPr>
            <a:t>Strategia este coerentă (contribuie la obiectivele strategice din PDR, reflectă nevoile de dezvoltare din teritoriu identificate în analiza SWOT și strategia este relevantă în ceea ce privește prioritățile și obiectivele stabilite).</a:t>
          </a:r>
          <a:endParaRPr lang="ro-RO" sz="1600" noProof="1">
            <a:latin typeface="Calibri" panose="020F0502020204030204" pitchFamily="34" charset="0"/>
          </a:endParaRPr>
        </a:p>
      </dgm:t>
    </dgm:pt>
    <dgm:pt modelId="{DE971E5C-1437-4134-950A-FFA523CF94F2}" type="parTrans" cxnId="{9B3CC300-B2B6-4B07-BBC1-6416CF0B7FC1}">
      <dgm:prSet/>
      <dgm:spPr/>
      <dgm:t>
        <a:bodyPr/>
        <a:lstStyle/>
        <a:p>
          <a:endParaRPr lang="ro-RO" sz="1600">
            <a:latin typeface="Calibri" panose="020F0502020204030204" pitchFamily="34" charset="0"/>
          </a:endParaRPr>
        </a:p>
      </dgm:t>
    </dgm:pt>
    <dgm:pt modelId="{80C84433-444A-4398-A566-751BE3E7C2B1}" type="sibTrans" cxnId="{9B3CC300-B2B6-4B07-BBC1-6416CF0B7FC1}">
      <dgm:prSet/>
      <dgm:spPr/>
      <dgm:t>
        <a:bodyPr/>
        <a:lstStyle/>
        <a:p>
          <a:endParaRPr lang="ro-RO" sz="1600">
            <a:latin typeface="Calibri" panose="020F0502020204030204" pitchFamily="34" charset="0"/>
          </a:endParaRPr>
        </a:p>
      </dgm:t>
    </dgm:pt>
    <dgm:pt modelId="{295F8297-B5CE-4ED1-987A-76A32D766027}">
      <dgm:prSet phldrT="[Text]" custT="1">
        <dgm:style>
          <a:lnRef idx="2">
            <a:schemeClr val="accent1"/>
          </a:lnRef>
          <a:fillRef idx="1">
            <a:schemeClr val="lt1"/>
          </a:fillRef>
          <a:effectRef idx="0">
            <a:schemeClr val="accent1"/>
          </a:effectRef>
          <a:fontRef idx="minor">
            <a:schemeClr val="dk1"/>
          </a:fontRef>
        </dgm:style>
      </dgm:prSet>
      <dgm:spPr/>
      <dgm:t>
        <a:bodyPr/>
        <a:lstStyle/>
        <a:p>
          <a:r>
            <a:rPr lang="vi-VN" sz="1600" dirty="0" smtClean="0">
              <a:latin typeface="Calibri" panose="020F0502020204030204" pitchFamily="34" charset="0"/>
            </a:rPr>
            <a:t>Parteneriatul trebuie să fie constituit din minimum 51% reprezentanți ai mediului privat și ai societății civile;</a:t>
          </a:r>
          <a:endParaRPr lang="ro-RO" dirty="0"/>
        </a:p>
      </dgm:t>
    </dgm:pt>
    <dgm:pt modelId="{3E506502-D068-4611-B850-ABF2C305D230}" type="parTrans" cxnId="{2DB7632E-9789-4201-A643-0A9B36FEF805}">
      <dgm:prSet/>
      <dgm:spPr/>
      <dgm:t>
        <a:bodyPr/>
        <a:lstStyle/>
        <a:p>
          <a:endParaRPr lang="ro-RO"/>
        </a:p>
      </dgm:t>
    </dgm:pt>
    <dgm:pt modelId="{2F00E3CD-084B-4DBC-96C0-EA174250F603}" type="sibTrans" cxnId="{2DB7632E-9789-4201-A643-0A9B36FEF805}">
      <dgm:prSet/>
      <dgm:spPr/>
      <dgm:t>
        <a:bodyPr/>
        <a:lstStyle/>
        <a:p>
          <a:endParaRPr lang="ro-RO"/>
        </a:p>
      </dgm:t>
    </dgm:pt>
    <dgm:pt modelId="{974AE52A-6FDC-499A-8A84-4CA83FBB4C93}" type="pres">
      <dgm:prSet presAssocID="{4A1BBBF6-3889-4D67-8191-138F3ACC43DA}" presName="Name0" presStyleCnt="0">
        <dgm:presLayoutVars>
          <dgm:dir/>
          <dgm:resizeHandles val="exact"/>
        </dgm:presLayoutVars>
      </dgm:prSet>
      <dgm:spPr/>
      <dgm:t>
        <a:bodyPr/>
        <a:lstStyle/>
        <a:p>
          <a:endParaRPr lang="ro-RO"/>
        </a:p>
      </dgm:t>
    </dgm:pt>
    <dgm:pt modelId="{71E0B824-DF93-40AD-A50E-50A4906B76F9}" type="pres">
      <dgm:prSet presAssocID="{4A1BBBF6-3889-4D67-8191-138F3ACC43DA}" presName="cycle" presStyleCnt="0"/>
      <dgm:spPr/>
      <dgm:t>
        <a:bodyPr/>
        <a:lstStyle/>
        <a:p>
          <a:endParaRPr lang="ro-RO"/>
        </a:p>
      </dgm:t>
    </dgm:pt>
    <dgm:pt modelId="{88699D54-DB75-48BD-A250-EFFF0C5BE2C7}" type="pres">
      <dgm:prSet presAssocID="{86C99CCB-4F0D-4027-8DD9-FE38E0069429}" presName="nodeFirstNode" presStyleLbl="node1" presStyleIdx="0" presStyleCnt="8" custScaleX="94243" custScaleY="172572" custRadScaleRad="78998" custRadScaleInc="6063">
        <dgm:presLayoutVars>
          <dgm:bulletEnabled val="1"/>
        </dgm:presLayoutVars>
      </dgm:prSet>
      <dgm:spPr/>
      <dgm:t>
        <a:bodyPr/>
        <a:lstStyle/>
        <a:p>
          <a:endParaRPr lang="ro-RO"/>
        </a:p>
      </dgm:t>
    </dgm:pt>
    <dgm:pt modelId="{C18C105E-F909-40E9-92C1-4297EB28928A}" type="pres">
      <dgm:prSet presAssocID="{035E2145-542B-4E99-ACA9-609F030F05DA}" presName="sibTransFirstNode" presStyleLbl="bgShp" presStyleIdx="0" presStyleCnt="1"/>
      <dgm:spPr/>
      <dgm:t>
        <a:bodyPr/>
        <a:lstStyle/>
        <a:p>
          <a:endParaRPr lang="ro-RO"/>
        </a:p>
      </dgm:t>
    </dgm:pt>
    <dgm:pt modelId="{E8C4F5A1-DC4A-4A96-B42D-0D057EEAACA7}" type="pres">
      <dgm:prSet presAssocID="{295F8297-B5CE-4ED1-987A-76A32D766027}" presName="nodeFollowingNodes" presStyleLbl="node1" presStyleIdx="1" presStyleCnt="8" custScaleX="177786" custScaleY="115059" custRadScaleRad="141405" custRadScaleInc="41302">
        <dgm:presLayoutVars>
          <dgm:bulletEnabled val="1"/>
        </dgm:presLayoutVars>
      </dgm:prSet>
      <dgm:spPr/>
      <dgm:t>
        <a:bodyPr/>
        <a:lstStyle/>
        <a:p>
          <a:endParaRPr lang="ro-RO"/>
        </a:p>
      </dgm:t>
    </dgm:pt>
    <dgm:pt modelId="{8FD21506-8D65-408D-89AF-19EB383AFEF3}" type="pres">
      <dgm:prSet presAssocID="{884DEBBB-62EF-4F96-8FEB-EA02A2CE7A87}" presName="nodeFollowingNodes" presStyleLbl="node1" presStyleIdx="2" presStyleCnt="8" custScaleX="179420" custScaleY="139717" custRadScaleRad="140402" custRadScaleInc="70484">
        <dgm:presLayoutVars>
          <dgm:bulletEnabled val="1"/>
        </dgm:presLayoutVars>
      </dgm:prSet>
      <dgm:spPr/>
      <dgm:t>
        <a:bodyPr/>
        <a:lstStyle/>
        <a:p>
          <a:endParaRPr lang="ro-RO"/>
        </a:p>
      </dgm:t>
    </dgm:pt>
    <dgm:pt modelId="{B2B37518-0FD5-4A5E-B7B1-74F283508D48}" type="pres">
      <dgm:prSet presAssocID="{1C2D5BCA-D15D-43A8-AA46-18C282F2DA50}" presName="nodeFollowingNodes" presStyleLbl="node1" presStyleIdx="3" presStyleCnt="8" custScaleX="191475" custRadScaleRad="135119" custRadScaleInc="322706">
        <dgm:presLayoutVars>
          <dgm:bulletEnabled val="1"/>
        </dgm:presLayoutVars>
      </dgm:prSet>
      <dgm:spPr/>
      <dgm:t>
        <a:bodyPr/>
        <a:lstStyle/>
        <a:p>
          <a:endParaRPr lang="ro-RO"/>
        </a:p>
      </dgm:t>
    </dgm:pt>
    <dgm:pt modelId="{22507265-9A1C-4B33-8BAE-3D0819D73689}" type="pres">
      <dgm:prSet presAssocID="{DC83CBC2-6E42-41D6-90DA-2AC099971310}" presName="nodeFollowingNodes" presStyleLbl="node1" presStyleIdx="4" presStyleCnt="8" custScaleX="141678" custScaleY="108425" custRadScaleRad="97257" custRadScaleInc="-2585">
        <dgm:presLayoutVars>
          <dgm:bulletEnabled val="1"/>
        </dgm:presLayoutVars>
      </dgm:prSet>
      <dgm:spPr/>
      <dgm:t>
        <a:bodyPr/>
        <a:lstStyle/>
        <a:p>
          <a:endParaRPr lang="ro-RO"/>
        </a:p>
      </dgm:t>
    </dgm:pt>
    <dgm:pt modelId="{A2918A72-F4FD-4A0B-A04A-422537C94715}" type="pres">
      <dgm:prSet presAssocID="{C3315A7B-2A81-49FE-BAA3-6D34205AFC95}" presName="nodeFollowingNodes" presStyleLbl="node1" presStyleIdx="5" presStyleCnt="8" custScaleX="158579" custScaleY="177123" custRadScaleRad="130406" custRadScaleInc="-337190">
        <dgm:presLayoutVars>
          <dgm:bulletEnabled val="1"/>
        </dgm:presLayoutVars>
      </dgm:prSet>
      <dgm:spPr/>
      <dgm:t>
        <a:bodyPr/>
        <a:lstStyle/>
        <a:p>
          <a:endParaRPr lang="ro-RO"/>
        </a:p>
      </dgm:t>
    </dgm:pt>
    <dgm:pt modelId="{8C86ED36-33C4-4432-83E0-C13CA42639F7}" type="pres">
      <dgm:prSet presAssocID="{86A7C174-2840-4940-BC8D-9DEF4ABD90F3}" presName="nodeFollowingNodes" presStyleLbl="node1" presStyleIdx="6" presStyleCnt="8" custScaleX="186905" custScaleY="155443" custRadScaleRad="152772" custRadScaleInc="-70287">
        <dgm:presLayoutVars>
          <dgm:bulletEnabled val="1"/>
        </dgm:presLayoutVars>
      </dgm:prSet>
      <dgm:spPr/>
      <dgm:t>
        <a:bodyPr/>
        <a:lstStyle/>
        <a:p>
          <a:endParaRPr lang="ro-RO"/>
        </a:p>
      </dgm:t>
    </dgm:pt>
    <dgm:pt modelId="{51FBA5EA-7A80-477A-8B0B-67694F2AD7F5}" type="pres">
      <dgm:prSet presAssocID="{6872D000-8F5A-4139-AF22-005DD63A0702}" presName="nodeFollowingNodes" presStyleLbl="node1" presStyleIdx="7" presStyleCnt="8" custScaleX="190801" custScaleY="255847" custRadScaleRad="145609" custRadScaleInc="-56161">
        <dgm:presLayoutVars>
          <dgm:bulletEnabled val="1"/>
        </dgm:presLayoutVars>
      </dgm:prSet>
      <dgm:spPr/>
      <dgm:t>
        <a:bodyPr/>
        <a:lstStyle/>
        <a:p>
          <a:endParaRPr lang="ro-RO"/>
        </a:p>
      </dgm:t>
    </dgm:pt>
  </dgm:ptLst>
  <dgm:cxnLst>
    <dgm:cxn modelId="{9E1AE5CB-5D07-4CAD-99FE-DC0DEE200A9F}" type="presOf" srcId="{6872D000-8F5A-4139-AF22-005DD63A0702}" destId="{51FBA5EA-7A80-477A-8B0B-67694F2AD7F5}" srcOrd="0" destOrd="0" presId="urn:microsoft.com/office/officeart/2005/8/layout/cycle3"/>
    <dgm:cxn modelId="{2DB7632E-9789-4201-A643-0A9B36FEF805}" srcId="{4A1BBBF6-3889-4D67-8191-138F3ACC43DA}" destId="{295F8297-B5CE-4ED1-987A-76A32D766027}" srcOrd="1" destOrd="0" parTransId="{3E506502-D068-4611-B850-ABF2C305D230}" sibTransId="{2F00E3CD-084B-4DBC-96C0-EA174250F603}"/>
    <dgm:cxn modelId="{8DD0D2D5-288D-482D-ABD4-EA86D43A485B}" type="presOf" srcId="{4A1BBBF6-3889-4D67-8191-138F3ACC43DA}" destId="{974AE52A-6FDC-499A-8A84-4CA83FBB4C93}" srcOrd="0" destOrd="0" presId="urn:microsoft.com/office/officeart/2005/8/layout/cycle3"/>
    <dgm:cxn modelId="{D11E9CC9-FC3A-4472-8A86-4E3572853CC2}" type="presOf" srcId="{295F8297-B5CE-4ED1-987A-76A32D766027}" destId="{E8C4F5A1-DC4A-4A96-B42D-0D057EEAACA7}" srcOrd="0" destOrd="0" presId="urn:microsoft.com/office/officeart/2005/8/layout/cycle3"/>
    <dgm:cxn modelId="{2F600ECF-9BCB-41AB-BDD3-290445417B3E}" srcId="{4A1BBBF6-3889-4D67-8191-138F3ACC43DA}" destId="{1C2D5BCA-D15D-43A8-AA46-18C282F2DA50}" srcOrd="3" destOrd="0" parTransId="{FB422C43-2692-4E5D-A41D-204178EBE39B}" sibTransId="{ECDB97EE-A578-4450-A774-C291ACE8297A}"/>
    <dgm:cxn modelId="{DD5CC75F-A4CD-42A9-8CC5-1BB8998265F5}" srcId="{4A1BBBF6-3889-4D67-8191-138F3ACC43DA}" destId="{DC83CBC2-6E42-41D6-90DA-2AC099971310}" srcOrd="4" destOrd="0" parTransId="{D9CADBB8-A8BE-4237-AC5E-C82587ABD78E}" sibTransId="{659BCA0A-9AF2-4305-A0F3-CAEBE5B44156}"/>
    <dgm:cxn modelId="{41AE2E95-5FC6-4E14-BDBE-FB69B6ABBD1E}" srcId="{4A1BBBF6-3889-4D67-8191-138F3ACC43DA}" destId="{86A7C174-2840-4940-BC8D-9DEF4ABD90F3}" srcOrd="6" destOrd="0" parTransId="{9D32FC74-8C3A-4EC1-AD51-96F7D5A954C0}" sibTransId="{700EACF3-E221-435A-8B01-5CE051A5D3DD}"/>
    <dgm:cxn modelId="{547DD3E2-B472-4021-9004-798A3C498651}" srcId="{4A1BBBF6-3889-4D67-8191-138F3ACC43DA}" destId="{884DEBBB-62EF-4F96-8FEB-EA02A2CE7A87}" srcOrd="2" destOrd="0" parTransId="{58FE475D-F57D-4844-A13F-BA5F69F18E67}" sibTransId="{64F44A2F-F114-46E8-B8E9-D1DFA5172087}"/>
    <dgm:cxn modelId="{DF1D1437-8C1A-48C6-9B21-8FBA1A0D5160}" type="presOf" srcId="{035E2145-542B-4E99-ACA9-609F030F05DA}" destId="{C18C105E-F909-40E9-92C1-4297EB28928A}" srcOrd="0" destOrd="0" presId="urn:microsoft.com/office/officeart/2005/8/layout/cycle3"/>
    <dgm:cxn modelId="{FA55751C-FCD6-4F0F-922B-76FC45D297EA}" type="presOf" srcId="{86C99CCB-4F0D-4027-8DD9-FE38E0069429}" destId="{88699D54-DB75-48BD-A250-EFFF0C5BE2C7}" srcOrd="0" destOrd="0" presId="urn:microsoft.com/office/officeart/2005/8/layout/cycle3"/>
    <dgm:cxn modelId="{8FE6F739-A724-4AB3-B6F3-549F3D3E66BE}" type="presOf" srcId="{884DEBBB-62EF-4F96-8FEB-EA02A2CE7A87}" destId="{8FD21506-8D65-408D-89AF-19EB383AFEF3}" srcOrd="0" destOrd="0" presId="urn:microsoft.com/office/officeart/2005/8/layout/cycle3"/>
    <dgm:cxn modelId="{262C4CB2-ACC8-4FD1-BE6D-B9E3DA72F9D1}" type="presOf" srcId="{DC83CBC2-6E42-41D6-90DA-2AC099971310}" destId="{22507265-9A1C-4B33-8BAE-3D0819D73689}" srcOrd="0" destOrd="0" presId="urn:microsoft.com/office/officeart/2005/8/layout/cycle3"/>
    <dgm:cxn modelId="{0F5429C3-073C-495D-98A5-7B5614EFB9FA}" type="presOf" srcId="{86A7C174-2840-4940-BC8D-9DEF4ABD90F3}" destId="{8C86ED36-33C4-4432-83E0-C13CA42639F7}" srcOrd="0" destOrd="0" presId="urn:microsoft.com/office/officeart/2005/8/layout/cycle3"/>
    <dgm:cxn modelId="{9B3CC300-B2B6-4B07-BBC1-6416CF0B7FC1}" srcId="{4A1BBBF6-3889-4D67-8191-138F3ACC43DA}" destId="{6872D000-8F5A-4139-AF22-005DD63A0702}" srcOrd="7" destOrd="0" parTransId="{DE971E5C-1437-4134-950A-FFA523CF94F2}" sibTransId="{80C84433-444A-4398-A566-751BE3E7C2B1}"/>
    <dgm:cxn modelId="{B5F1D67C-7EA4-49D0-A346-8A1B87515F19}" srcId="{4A1BBBF6-3889-4D67-8191-138F3ACC43DA}" destId="{C3315A7B-2A81-49FE-BAA3-6D34205AFC95}" srcOrd="5" destOrd="0" parTransId="{FD0E25B2-9781-4D13-AFD1-9D607026F1A3}" sibTransId="{B9548B02-CAF2-4A99-994B-365D825E7642}"/>
    <dgm:cxn modelId="{FE856B71-8BB7-42D1-B7FB-115B05B7BAB5}" type="presOf" srcId="{C3315A7B-2A81-49FE-BAA3-6D34205AFC95}" destId="{A2918A72-F4FD-4A0B-A04A-422537C94715}" srcOrd="0" destOrd="0" presId="urn:microsoft.com/office/officeart/2005/8/layout/cycle3"/>
    <dgm:cxn modelId="{C3DDAD9A-A7F6-4AF3-82D2-56D714584117}" srcId="{4A1BBBF6-3889-4D67-8191-138F3ACC43DA}" destId="{86C99CCB-4F0D-4027-8DD9-FE38E0069429}" srcOrd="0" destOrd="0" parTransId="{CC673946-F869-4734-B4A5-F8F49D5F078D}" sibTransId="{035E2145-542B-4E99-ACA9-609F030F05DA}"/>
    <dgm:cxn modelId="{1CDA1D86-21B2-4894-A9B3-0780703A9DC4}" type="presOf" srcId="{1C2D5BCA-D15D-43A8-AA46-18C282F2DA50}" destId="{B2B37518-0FD5-4A5E-B7B1-74F283508D48}" srcOrd="0" destOrd="0" presId="urn:microsoft.com/office/officeart/2005/8/layout/cycle3"/>
    <dgm:cxn modelId="{CEED27B4-EDC7-4C09-9046-028CA5DD1994}" type="presParOf" srcId="{974AE52A-6FDC-499A-8A84-4CA83FBB4C93}" destId="{71E0B824-DF93-40AD-A50E-50A4906B76F9}" srcOrd="0" destOrd="0" presId="urn:microsoft.com/office/officeart/2005/8/layout/cycle3"/>
    <dgm:cxn modelId="{38ECAC8E-7903-4837-818C-882A7E2706DF}" type="presParOf" srcId="{71E0B824-DF93-40AD-A50E-50A4906B76F9}" destId="{88699D54-DB75-48BD-A250-EFFF0C5BE2C7}" srcOrd="0" destOrd="0" presId="urn:microsoft.com/office/officeart/2005/8/layout/cycle3"/>
    <dgm:cxn modelId="{F1304E66-A113-4D45-8304-95E5DF8B4224}" type="presParOf" srcId="{71E0B824-DF93-40AD-A50E-50A4906B76F9}" destId="{C18C105E-F909-40E9-92C1-4297EB28928A}" srcOrd="1" destOrd="0" presId="urn:microsoft.com/office/officeart/2005/8/layout/cycle3"/>
    <dgm:cxn modelId="{392C168E-13B3-40BF-A28A-4A238468FE11}" type="presParOf" srcId="{71E0B824-DF93-40AD-A50E-50A4906B76F9}" destId="{E8C4F5A1-DC4A-4A96-B42D-0D057EEAACA7}" srcOrd="2" destOrd="0" presId="urn:microsoft.com/office/officeart/2005/8/layout/cycle3"/>
    <dgm:cxn modelId="{6CAD1AFB-43FB-4792-80D8-EDB01A748127}" type="presParOf" srcId="{71E0B824-DF93-40AD-A50E-50A4906B76F9}" destId="{8FD21506-8D65-408D-89AF-19EB383AFEF3}" srcOrd="3" destOrd="0" presId="urn:microsoft.com/office/officeart/2005/8/layout/cycle3"/>
    <dgm:cxn modelId="{25177FF8-79A8-47C8-BCC6-D271BB748041}" type="presParOf" srcId="{71E0B824-DF93-40AD-A50E-50A4906B76F9}" destId="{B2B37518-0FD5-4A5E-B7B1-74F283508D48}" srcOrd="4" destOrd="0" presId="urn:microsoft.com/office/officeart/2005/8/layout/cycle3"/>
    <dgm:cxn modelId="{6F02DDC1-81E8-46FC-967A-3B578DB29C53}" type="presParOf" srcId="{71E0B824-DF93-40AD-A50E-50A4906B76F9}" destId="{22507265-9A1C-4B33-8BAE-3D0819D73689}" srcOrd="5" destOrd="0" presId="urn:microsoft.com/office/officeart/2005/8/layout/cycle3"/>
    <dgm:cxn modelId="{779BDE44-BC40-4E20-BAA9-80126E7A9E39}" type="presParOf" srcId="{71E0B824-DF93-40AD-A50E-50A4906B76F9}" destId="{A2918A72-F4FD-4A0B-A04A-422537C94715}" srcOrd="6" destOrd="0" presId="urn:microsoft.com/office/officeart/2005/8/layout/cycle3"/>
    <dgm:cxn modelId="{44EC773F-66B2-4DEB-B277-F88B52F86679}" type="presParOf" srcId="{71E0B824-DF93-40AD-A50E-50A4906B76F9}" destId="{8C86ED36-33C4-4432-83E0-C13CA42639F7}" srcOrd="7" destOrd="0" presId="urn:microsoft.com/office/officeart/2005/8/layout/cycle3"/>
    <dgm:cxn modelId="{A0AAC51B-2FEE-487B-BECE-0F5DFD3DF25B}" type="presParOf" srcId="{71E0B824-DF93-40AD-A50E-50A4906B76F9}" destId="{51FBA5EA-7A80-477A-8B0B-67694F2AD7F5}"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3FAC0DF-8B12-408A-BC91-BCCD80859423}" type="doc">
      <dgm:prSet loTypeId="urn:microsoft.com/office/officeart/2005/8/layout/target3" loCatId="list" qsTypeId="urn:microsoft.com/office/officeart/2005/8/quickstyle/3d1" qsCatId="3D" csTypeId="urn:microsoft.com/office/officeart/2005/8/colors/colorful2" csCatId="colorful" phldr="1"/>
      <dgm:spPr/>
      <dgm:t>
        <a:bodyPr/>
        <a:lstStyle/>
        <a:p>
          <a:endParaRPr lang="ro-RO"/>
        </a:p>
      </dgm:t>
    </dgm:pt>
    <dgm:pt modelId="{ED558381-1CE1-42A1-B2F9-876AB8662065}">
      <dgm:prSet/>
      <dgm:spPr/>
      <dgm:t>
        <a:bodyPr/>
        <a:lstStyle/>
        <a:p>
          <a:r>
            <a:rPr lang="ro-RO" b="1" dirty="0" smtClean="0">
              <a:latin typeface="Calibri" panose="020F0502020204030204" pitchFamily="34" charset="0"/>
            </a:rPr>
            <a:t>80% </a:t>
          </a:r>
          <a:r>
            <a:rPr lang="ro-RO" dirty="0" smtClean="0">
              <a:latin typeface="Calibri" panose="020F0502020204030204" pitchFamily="34" charset="0"/>
            </a:rPr>
            <a:t>din alocarea totală pentru SDL vor fi acordați în funcție de populația și suprafața totală a teritoriului eligibil LEADER, rezultând o valoare pe locuitor și km²</a:t>
          </a:r>
          <a:endParaRPr lang="ro-RO" dirty="0">
            <a:latin typeface="Calibri" panose="020F0502020204030204" pitchFamily="34" charset="0"/>
          </a:endParaRPr>
        </a:p>
      </dgm:t>
    </dgm:pt>
    <dgm:pt modelId="{1D08084F-1D51-4A1C-B25D-2FBB15FF2B5E}" type="parTrans" cxnId="{71F24DAF-C867-4FF4-B06D-EC3278CD4C44}">
      <dgm:prSet/>
      <dgm:spPr/>
      <dgm:t>
        <a:bodyPr/>
        <a:lstStyle/>
        <a:p>
          <a:endParaRPr lang="ro-RO">
            <a:latin typeface="Calibri" panose="020F0502020204030204" pitchFamily="34" charset="0"/>
          </a:endParaRPr>
        </a:p>
      </dgm:t>
    </dgm:pt>
    <dgm:pt modelId="{7AE0CE81-898B-4BC2-8545-4FE1215933E0}" type="sibTrans" cxnId="{71F24DAF-C867-4FF4-B06D-EC3278CD4C44}">
      <dgm:prSet/>
      <dgm:spPr/>
      <dgm:t>
        <a:bodyPr/>
        <a:lstStyle/>
        <a:p>
          <a:endParaRPr lang="ro-RO">
            <a:latin typeface="Calibri" panose="020F0502020204030204" pitchFamily="34" charset="0"/>
          </a:endParaRPr>
        </a:p>
      </dgm:t>
    </dgm:pt>
    <dgm:pt modelId="{ECC39C8E-D133-4AE4-8FB5-4383F6DAE042}">
      <dgm:prSet/>
      <dgm:spPr/>
      <dgm:t>
        <a:bodyPr/>
        <a:lstStyle/>
        <a:p>
          <a:r>
            <a:rPr lang="ro-RO" b="1" dirty="0" smtClean="0">
              <a:latin typeface="Calibri" panose="020F0502020204030204" pitchFamily="34" charset="0"/>
            </a:rPr>
            <a:t>20% </a:t>
          </a:r>
          <a:r>
            <a:rPr lang="ro-RO" dirty="0" smtClean="0">
              <a:latin typeface="Calibri" panose="020F0502020204030204" pitchFamily="34" charset="0"/>
            </a:rPr>
            <a:t>din alocarea totală pentru SDL se acordă SDL-urilor care obțin nivelul cel mai înalt de calitate, rezultat ca urmare a procesului de selecție.</a:t>
          </a:r>
        </a:p>
      </dgm:t>
    </dgm:pt>
    <dgm:pt modelId="{5DC895B4-9070-4DC9-AB1B-827E74E1819B}" type="parTrans" cxnId="{B3EDF078-93F7-4856-B07A-86ADD1BA6C6A}">
      <dgm:prSet/>
      <dgm:spPr/>
      <dgm:t>
        <a:bodyPr/>
        <a:lstStyle/>
        <a:p>
          <a:endParaRPr lang="ro-RO">
            <a:latin typeface="Calibri" panose="020F0502020204030204" pitchFamily="34" charset="0"/>
          </a:endParaRPr>
        </a:p>
      </dgm:t>
    </dgm:pt>
    <dgm:pt modelId="{68983301-2767-4D7D-8DB2-0B40F537C43F}" type="sibTrans" cxnId="{B3EDF078-93F7-4856-B07A-86ADD1BA6C6A}">
      <dgm:prSet/>
      <dgm:spPr/>
      <dgm:t>
        <a:bodyPr/>
        <a:lstStyle/>
        <a:p>
          <a:endParaRPr lang="ro-RO">
            <a:latin typeface="Calibri" panose="020F0502020204030204" pitchFamily="34" charset="0"/>
          </a:endParaRPr>
        </a:p>
      </dgm:t>
    </dgm:pt>
    <dgm:pt modelId="{63F5C297-C36F-410F-A327-853C4B368B87}" type="pres">
      <dgm:prSet presAssocID="{A3FAC0DF-8B12-408A-BC91-BCCD80859423}" presName="Name0" presStyleCnt="0">
        <dgm:presLayoutVars>
          <dgm:chMax val="7"/>
          <dgm:dir/>
          <dgm:animLvl val="lvl"/>
          <dgm:resizeHandles val="exact"/>
        </dgm:presLayoutVars>
      </dgm:prSet>
      <dgm:spPr/>
      <dgm:t>
        <a:bodyPr/>
        <a:lstStyle/>
        <a:p>
          <a:endParaRPr lang="ro-RO"/>
        </a:p>
      </dgm:t>
    </dgm:pt>
    <dgm:pt modelId="{30C4B23D-58F9-4CD6-B4DA-CB1A096F3973}" type="pres">
      <dgm:prSet presAssocID="{ED558381-1CE1-42A1-B2F9-876AB8662065}" presName="circle1" presStyleLbl="node1" presStyleIdx="0" presStyleCnt="2">
        <dgm:style>
          <a:lnRef idx="2">
            <a:schemeClr val="accent1"/>
          </a:lnRef>
          <a:fillRef idx="1">
            <a:schemeClr val="lt1"/>
          </a:fillRef>
          <a:effectRef idx="0">
            <a:schemeClr val="accent1"/>
          </a:effectRef>
          <a:fontRef idx="minor">
            <a:schemeClr val="dk1"/>
          </a:fontRef>
        </dgm:style>
      </dgm:prSet>
      <dgm:spPr/>
      <dgm:t>
        <a:bodyPr/>
        <a:lstStyle/>
        <a:p>
          <a:endParaRPr lang="ro-RO"/>
        </a:p>
      </dgm:t>
    </dgm:pt>
    <dgm:pt modelId="{E08D940B-E7E4-4FED-801C-8A736CCAD104}" type="pres">
      <dgm:prSet presAssocID="{ED558381-1CE1-42A1-B2F9-876AB8662065}" presName="space" presStyleCnt="0"/>
      <dgm:spPr/>
      <dgm:t>
        <a:bodyPr/>
        <a:lstStyle/>
        <a:p>
          <a:endParaRPr lang="ro-RO"/>
        </a:p>
      </dgm:t>
    </dgm:pt>
    <dgm:pt modelId="{E79C1F9F-DA28-45AE-924C-C23CF1FC6BEB}" type="pres">
      <dgm:prSet presAssocID="{ED558381-1CE1-42A1-B2F9-876AB8662065}" presName="rect1" presStyleLbl="alignAcc1" presStyleIdx="0" presStyleCnt="2"/>
      <dgm:spPr/>
      <dgm:t>
        <a:bodyPr/>
        <a:lstStyle/>
        <a:p>
          <a:endParaRPr lang="ro-RO"/>
        </a:p>
      </dgm:t>
    </dgm:pt>
    <dgm:pt modelId="{2B5A13ED-99C4-47E4-970B-321A6AA944BD}" type="pres">
      <dgm:prSet presAssocID="{ECC39C8E-D133-4AE4-8FB5-4383F6DAE042}" presName="vertSpace2" presStyleLbl="node1" presStyleIdx="0" presStyleCnt="2"/>
      <dgm:spPr/>
      <dgm:t>
        <a:bodyPr/>
        <a:lstStyle/>
        <a:p>
          <a:endParaRPr lang="ro-RO"/>
        </a:p>
      </dgm:t>
    </dgm:pt>
    <dgm:pt modelId="{02C058E4-5845-45A1-A1B6-00A7B2004141}" type="pres">
      <dgm:prSet presAssocID="{ECC39C8E-D133-4AE4-8FB5-4383F6DAE042}" presName="circle2" presStyleLbl="node1" presStyleIdx="1" presStyleCnt="2"/>
      <dgm:spPr/>
      <dgm:t>
        <a:bodyPr/>
        <a:lstStyle/>
        <a:p>
          <a:endParaRPr lang="ro-RO"/>
        </a:p>
      </dgm:t>
    </dgm:pt>
    <dgm:pt modelId="{3EDF87CD-97B5-4A9C-AB32-D867EC19DFAC}" type="pres">
      <dgm:prSet presAssocID="{ECC39C8E-D133-4AE4-8FB5-4383F6DAE042}" presName="rect2" presStyleLbl="alignAcc1" presStyleIdx="1" presStyleCnt="2" custScaleY="115000" custLinFactNeighborX="629" custLinFactNeighborY="1067"/>
      <dgm:spPr/>
      <dgm:t>
        <a:bodyPr/>
        <a:lstStyle/>
        <a:p>
          <a:endParaRPr lang="ro-RO"/>
        </a:p>
      </dgm:t>
    </dgm:pt>
    <dgm:pt modelId="{9CF29930-5415-4A47-802C-841BD3486B1E}" type="pres">
      <dgm:prSet presAssocID="{ED558381-1CE1-42A1-B2F9-876AB8662065}" presName="rect1ParTxNoCh" presStyleLbl="alignAcc1" presStyleIdx="1" presStyleCnt="2">
        <dgm:presLayoutVars>
          <dgm:chMax val="1"/>
          <dgm:bulletEnabled val="1"/>
        </dgm:presLayoutVars>
      </dgm:prSet>
      <dgm:spPr/>
      <dgm:t>
        <a:bodyPr/>
        <a:lstStyle/>
        <a:p>
          <a:endParaRPr lang="ro-RO"/>
        </a:p>
      </dgm:t>
    </dgm:pt>
    <dgm:pt modelId="{75F71C00-9C54-41D9-873B-D70294C44BC4}" type="pres">
      <dgm:prSet presAssocID="{ECC39C8E-D133-4AE4-8FB5-4383F6DAE042}" presName="rect2ParTxNoCh" presStyleLbl="alignAcc1" presStyleIdx="1" presStyleCnt="2">
        <dgm:presLayoutVars>
          <dgm:chMax val="1"/>
          <dgm:bulletEnabled val="1"/>
        </dgm:presLayoutVars>
      </dgm:prSet>
      <dgm:spPr/>
      <dgm:t>
        <a:bodyPr/>
        <a:lstStyle/>
        <a:p>
          <a:endParaRPr lang="ro-RO"/>
        </a:p>
      </dgm:t>
    </dgm:pt>
  </dgm:ptLst>
  <dgm:cxnLst>
    <dgm:cxn modelId="{34BCA04E-A143-4FAF-B79E-6063413628A6}" type="presOf" srcId="{ED558381-1CE1-42A1-B2F9-876AB8662065}" destId="{9CF29930-5415-4A47-802C-841BD3486B1E}" srcOrd="1" destOrd="0" presId="urn:microsoft.com/office/officeart/2005/8/layout/target3"/>
    <dgm:cxn modelId="{F760EBF7-922C-4AE1-9A9D-D02812B12316}" type="presOf" srcId="{ECC39C8E-D133-4AE4-8FB5-4383F6DAE042}" destId="{75F71C00-9C54-41D9-873B-D70294C44BC4}" srcOrd="1" destOrd="0" presId="urn:microsoft.com/office/officeart/2005/8/layout/target3"/>
    <dgm:cxn modelId="{71F24DAF-C867-4FF4-B06D-EC3278CD4C44}" srcId="{A3FAC0DF-8B12-408A-BC91-BCCD80859423}" destId="{ED558381-1CE1-42A1-B2F9-876AB8662065}" srcOrd="0" destOrd="0" parTransId="{1D08084F-1D51-4A1C-B25D-2FBB15FF2B5E}" sibTransId="{7AE0CE81-898B-4BC2-8545-4FE1215933E0}"/>
    <dgm:cxn modelId="{6C827591-C007-48AC-8B65-201213C281E6}" type="presOf" srcId="{ED558381-1CE1-42A1-B2F9-876AB8662065}" destId="{E79C1F9F-DA28-45AE-924C-C23CF1FC6BEB}" srcOrd="0" destOrd="0" presId="urn:microsoft.com/office/officeart/2005/8/layout/target3"/>
    <dgm:cxn modelId="{B3EDF078-93F7-4856-B07A-86ADD1BA6C6A}" srcId="{A3FAC0DF-8B12-408A-BC91-BCCD80859423}" destId="{ECC39C8E-D133-4AE4-8FB5-4383F6DAE042}" srcOrd="1" destOrd="0" parTransId="{5DC895B4-9070-4DC9-AB1B-827E74E1819B}" sibTransId="{68983301-2767-4D7D-8DB2-0B40F537C43F}"/>
    <dgm:cxn modelId="{4ADE3E72-24F7-4B90-8699-072B04ADF7E2}" type="presOf" srcId="{ECC39C8E-D133-4AE4-8FB5-4383F6DAE042}" destId="{3EDF87CD-97B5-4A9C-AB32-D867EC19DFAC}" srcOrd="0" destOrd="0" presId="urn:microsoft.com/office/officeart/2005/8/layout/target3"/>
    <dgm:cxn modelId="{050BD138-E229-492B-A33A-828BAEDB9053}" type="presOf" srcId="{A3FAC0DF-8B12-408A-BC91-BCCD80859423}" destId="{63F5C297-C36F-410F-A327-853C4B368B87}" srcOrd="0" destOrd="0" presId="urn:microsoft.com/office/officeart/2005/8/layout/target3"/>
    <dgm:cxn modelId="{B771726F-29E4-428F-9DD3-BEFC0311F389}" type="presParOf" srcId="{63F5C297-C36F-410F-A327-853C4B368B87}" destId="{30C4B23D-58F9-4CD6-B4DA-CB1A096F3973}" srcOrd="0" destOrd="0" presId="urn:microsoft.com/office/officeart/2005/8/layout/target3"/>
    <dgm:cxn modelId="{3C3D5B93-DCF1-47A3-AFFA-53CFD7976E57}" type="presParOf" srcId="{63F5C297-C36F-410F-A327-853C4B368B87}" destId="{E08D940B-E7E4-4FED-801C-8A736CCAD104}" srcOrd="1" destOrd="0" presId="urn:microsoft.com/office/officeart/2005/8/layout/target3"/>
    <dgm:cxn modelId="{933B598A-B7C7-408F-9D4B-223F65C4527F}" type="presParOf" srcId="{63F5C297-C36F-410F-A327-853C4B368B87}" destId="{E79C1F9F-DA28-45AE-924C-C23CF1FC6BEB}" srcOrd="2" destOrd="0" presId="urn:microsoft.com/office/officeart/2005/8/layout/target3"/>
    <dgm:cxn modelId="{33165EC0-4B39-4177-AAFA-850A8874A603}" type="presParOf" srcId="{63F5C297-C36F-410F-A327-853C4B368B87}" destId="{2B5A13ED-99C4-47E4-970B-321A6AA944BD}" srcOrd="3" destOrd="0" presId="urn:microsoft.com/office/officeart/2005/8/layout/target3"/>
    <dgm:cxn modelId="{D8A9AF16-97E2-4CB4-A187-F258CD26FE41}" type="presParOf" srcId="{63F5C297-C36F-410F-A327-853C4B368B87}" destId="{02C058E4-5845-45A1-A1B6-00A7B2004141}" srcOrd="4" destOrd="0" presId="urn:microsoft.com/office/officeart/2005/8/layout/target3"/>
    <dgm:cxn modelId="{3A25D377-5E1F-4CEE-A31F-F88B5CA17B9C}" type="presParOf" srcId="{63F5C297-C36F-410F-A327-853C4B368B87}" destId="{3EDF87CD-97B5-4A9C-AB32-D867EC19DFAC}" srcOrd="5" destOrd="0" presId="urn:microsoft.com/office/officeart/2005/8/layout/target3"/>
    <dgm:cxn modelId="{CBBB9C49-C7E9-4065-B7A2-C2E68515ACB0}" type="presParOf" srcId="{63F5C297-C36F-410F-A327-853C4B368B87}" destId="{9CF29930-5415-4A47-802C-841BD3486B1E}" srcOrd="6" destOrd="0" presId="urn:microsoft.com/office/officeart/2005/8/layout/target3"/>
    <dgm:cxn modelId="{315AB081-F9F6-49ED-BC41-5776A3E5CC14}" type="presParOf" srcId="{63F5C297-C36F-410F-A327-853C4B368B87}" destId="{75F71C00-9C54-41D9-873B-D70294C44BC4}"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E7FA6C-2B7C-4B53-8ACB-E3422DD5129F}" type="doc">
      <dgm:prSet loTypeId="urn:microsoft.com/office/officeart/2005/8/layout/cycle5" loCatId="cycle" qsTypeId="urn:microsoft.com/office/officeart/2005/8/quickstyle/simple2" qsCatId="simple" csTypeId="urn:microsoft.com/office/officeart/2005/8/colors/accent3_1" csCatId="accent3" phldr="1"/>
      <dgm:spPr/>
      <dgm:t>
        <a:bodyPr/>
        <a:lstStyle/>
        <a:p>
          <a:endParaRPr lang="ro-RO"/>
        </a:p>
      </dgm:t>
    </dgm:pt>
    <dgm:pt modelId="{68316455-E17A-456F-BA99-AC53F25B6E37}">
      <dgm:prSet custT="1"/>
      <dgm:spPr/>
      <dgm:t>
        <a:bodyPr/>
        <a:lstStyle/>
        <a:p>
          <a:r>
            <a:rPr lang="vi-VN" sz="1800" dirty="0" smtClean="0">
              <a:latin typeface="Calibri" panose="020F0502020204030204" pitchFamily="34" charset="0"/>
              <a:ea typeface="Verdana" panose="020B0604030504040204" pitchFamily="34" charset="0"/>
              <a:cs typeface="Verdana" panose="020B0604030504040204" pitchFamily="34" charset="0"/>
            </a:rPr>
            <a:t>În strategiile elaborate vor fi incluse măsuri care ating obiectivele SDL, contribuie la obiectivele FEADR (așa cum sunt stabilite la art. 4 din Regulamentul UE nr. 1305/2013) și sunt conforme cu prioritățile strategice identificate în Acordul de Parteneriat și PNDR și generează valoare adaugată în teritoriu.</a:t>
          </a:r>
        </a:p>
      </dgm:t>
    </dgm:pt>
    <dgm:pt modelId="{8C130A91-C2E9-4CD8-89FF-500884A11485}" type="parTrans" cxnId="{502FD70F-050B-42B7-B279-D2B0D06F4206}">
      <dgm:prSet/>
      <dgm:spPr/>
      <dgm:t>
        <a:bodyPr/>
        <a:lstStyle/>
        <a:p>
          <a:endParaRPr lang="ro-RO"/>
        </a:p>
      </dgm:t>
    </dgm:pt>
    <dgm:pt modelId="{5A82925B-F3A3-4E77-9582-BC9BA549979E}" type="sibTrans" cxnId="{502FD70F-050B-42B7-B279-D2B0D06F4206}">
      <dgm:prSet/>
      <dgm:spPr/>
      <dgm:t>
        <a:bodyPr/>
        <a:lstStyle/>
        <a:p>
          <a:endParaRPr lang="ro-RO"/>
        </a:p>
      </dgm:t>
    </dgm:pt>
    <dgm:pt modelId="{70CCF7F2-D582-4F36-8793-8133D88AACB3}">
      <dgm:prSet custT="1"/>
      <dgm:spPr/>
      <dgm:t>
        <a:bodyPr/>
        <a:lstStyle/>
        <a:p>
          <a:r>
            <a:rPr lang="ro-RO" sz="1800" dirty="0" smtClean="0">
              <a:latin typeface="Verdana" panose="020B0604030504040204" pitchFamily="34" charset="0"/>
              <a:ea typeface="Verdana" panose="020B0604030504040204" pitchFamily="34" charset="0"/>
              <a:cs typeface="Verdana" panose="020B0604030504040204" pitchFamily="34" charset="0"/>
            </a:rPr>
            <a:t>Pentru asigurarea principiilor de transparență a procesului de selecție, GAL va respecta condițiile minime obligatorii de publicitate, care vor fi definite în cadrul național de implementare. </a:t>
          </a:r>
          <a:endParaRPr lang="ro-RO" sz="1800" dirty="0">
            <a:latin typeface="Verdana" panose="020B0604030504040204" pitchFamily="34" charset="0"/>
            <a:ea typeface="Verdana" panose="020B0604030504040204" pitchFamily="34" charset="0"/>
            <a:cs typeface="Verdana" panose="020B0604030504040204" pitchFamily="34" charset="0"/>
          </a:endParaRPr>
        </a:p>
      </dgm:t>
    </dgm:pt>
    <dgm:pt modelId="{EDDBC4A9-FB85-4DB9-B545-B7041930A20E}" type="parTrans" cxnId="{AD777660-652D-4B12-961F-0930D5188A31}">
      <dgm:prSet/>
      <dgm:spPr/>
      <dgm:t>
        <a:bodyPr/>
        <a:lstStyle/>
        <a:p>
          <a:endParaRPr lang="ro-RO"/>
        </a:p>
      </dgm:t>
    </dgm:pt>
    <dgm:pt modelId="{23FA185E-0C1C-4537-BE31-CFCEC1D09562}" type="sibTrans" cxnId="{AD777660-652D-4B12-961F-0930D5188A31}">
      <dgm:prSet/>
      <dgm:spPr/>
      <dgm:t>
        <a:bodyPr/>
        <a:lstStyle/>
        <a:p>
          <a:endParaRPr lang="ro-RO"/>
        </a:p>
      </dgm:t>
    </dgm:pt>
    <dgm:pt modelId="{07F78587-DA20-42F5-A63C-B9A9E0E620E5}">
      <dgm:prSet custT="1"/>
      <dgm:spPr/>
      <dgm:t>
        <a:bodyPr/>
        <a:lstStyle/>
        <a:p>
          <a:r>
            <a:rPr lang="ro-RO" sz="1800" dirty="0" smtClean="0">
              <a:latin typeface="Calibri" panose="020F0502020204030204" pitchFamily="34" charset="0"/>
              <a:ea typeface="Verdana" panose="020B0604030504040204" pitchFamily="34" charset="0"/>
              <a:cs typeface="Verdana" panose="020B0604030504040204" pitchFamily="34" charset="0"/>
            </a:rPr>
            <a:t>GAL va realiza selecția proiectelor din cadrul SDL pe baza unei evaluări documentate care va demonstra temeinicia şi imparţialitatea deciziei privind selecția proiectelor, aplicând criterii de selecție adecvate specificului local, prin intermediul Comitetului de Selecție, alcătuit din membrii parteneriatului local. </a:t>
          </a:r>
          <a:endParaRPr lang="ro-RO" sz="1800" dirty="0">
            <a:latin typeface="Calibri" panose="020F0502020204030204" pitchFamily="34" charset="0"/>
            <a:ea typeface="Verdana" panose="020B0604030504040204" pitchFamily="34" charset="0"/>
            <a:cs typeface="Verdana" panose="020B0604030504040204" pitchFamily="34" charset="0"/>
          </a:endParaRPr>
        </a:p>
      </dgm:t>
    </dgm:pt>
    <dgm:pt modelId="{CE5BD024-51BA-462C-A1DA-65988DFB085E}" type="parTrans" cxnId="{A4DE922D-E924-489D-A8E2-B64FD84C9010}">
      <dgm:prSet/>
      <dgm:spPr/>
      <dgm:t>
        <a:bodyPr/>
        <a:lstStyle/>
        <a:p>
          <a:endParaRPr lang="ro-RO"/>
        </a:p>
      </dgm:t>
    </dgm:pt>
    <dgm:pt modelId="{9AFD3FF0-34C5-4627-A771-47F284ADF3C8}" type="sibTrans" cxnId="{A4DE922D-E924-489D-A8E2-B64FD84C9010}">
      <dgm:prSet/>
      <dgm:spPr/>
      <dgm:t>
        <a:bodyPr/>
        <a:lstStyle/>
        <a:p>
          <a:endParaRPr lang="ro-RO"/>
        </a:p>
      </dgm:t>
    </dgm:pt>
    <dgm:pt modelId="{273232F2-55BA-43E6-B4C8-AD09FF43C555}" type="pres">
      <dgm:prSet presAssocID="{A2E7FA6C-2B7C-4B53-8ACB-E3422DD5129F}" presName="cycle" presStyleCnt="0">
        <dgm:presLayoutVars>
          <dgm:dir/>
          <dgm:resizeHandles val="exact"/>
        </dgm:presLayoutVars>
      </dgm:prSet>
      <dgm:spPr/>
      <dgm:t>
        <a:bodyPr/>
        <a:lstStyle/>
        <a:p>
          <a:endParaRPr lang="ro-RO"/>
        </a:p>
      </dgm:t>
    </dgm:pt>
    <dgm:pt modelId="{381314DC-152F-4163-9EA7-F9814A22DC01}" type="pres">
      <dgm:prSet presAssocID="{68316455-E17A-456F-BA99-AC53F25B6E37}" presName="node" presStyleLbl="node1" presStyleIdx="0" presStyleCnt="3" custScaleX="381074" custScaleY="89632" custRadScaleRad="111805" custRadScaleInc="-4944">
        <dgm:presLayoutVars>
          <dgm:bulletEnabled val="1"/>
        </dgm:presLayoutVars>
      </dgm:prSet>
      <dgm:spPr/>
      <dgm:t>
        <a:bodyPr/>
        <a:lstStyle/>
        <a:p>
          <a:endParaRPr lang="ro-RO"/>
        </a:p>
      </dgm:t>
    </dgm:pt>
    <dgm:pt modelId="{2ED84F56-C284-4723-B5C3-CD11EBB46F20}" type="pres">
      <dgm:prSet presAssocID="{68316455-E17A-456F-BA99-AC53F25B6E37}" presName="spNode" presStyleCnt="0"/>
      <dgm:spPr/>
      <dgm:t>
        <a:bodyPr/>
        <a:lstStyle/>
        <a:p>
          <a:endParaRPr lang="ro-RO"/>
        </a:p>
      </dgm:t>
    </dgm:pt>
    <dgm:pt modelId="{5EA06BDC-7662-4B3D-A121-BB14FEE9C0D0}" type="pres">
      <dgm:prSet presAssocID="{5A82925B-F3A3-4E77-9582-BC9BA549979E}" presName="sibTrans" presStyleLbl="sibTrans1D1" presStyleIdx="0" presStyleCnt="3"/>
      <dgm:spPr/>
      <dgm:t>
        <a:bodyPr/>
        <a:lstStyle/>
        <a:p>
          <a:endParaRPr lang="ro-RO"/>
        </a:p>
      </dgm:t>
    </dgm:pt>
    <dgm:pt modelId="{152B389A-4E8A-4687-B129-EEA373344CEC}" type="pres">
      <dgm:prSet presAssocID="{70CCF7F2-D582-4F36-8793-8133D88AACB3}" presName="node" presStyleLbl="node1" presStyleIdx="1" presStyleCnt="3" custScaleX="153245" custScaleY="173891" custRadScaleRad="113801" custRadScaleInc="-58558">
        <dgm:presLayoutVars>
          <dgm:bulletEnabled val="1"/>
        </dgm:presLayoutVars>
      </dgm:prSet>
      <dgm:spPr/>
      <dgm:t>
        <a:bodyPr/>
        <a:lstStyle/>
        <a:p>
          <a:endParaRPr lang="ro-RO"/>
        </a:p>
      </dgm:t>
    </dgm:pt>
    <dgm:pt modelId="{96542087-A615-40FC-96C9-42F5D7F2AD6B}" type="pres">
      <dgm:prSet presAssocID="{70CCF7F2-D582-4F36-8793-8133D88AACB3}" presName="spNode" presStyleCnt="0"/>
      <dgm:spPr/>
      <dgm:t>
        <a:bodyPr/>
        <a:lstStyle/>
        <a:p>
          <a:endParaRPr lang="ro-RO"/>
        </a:p>
      </dgm:t>
    </dgm:pt>
    <dgm:pt modelId="{D70F9175-5570-4571-B0C9-4F102A6E262A}" type="pres">
      <dgm:prSet presAssocID="{23FA185E-0C1C-4537-BE31-CFCEC1D09562}" presName="sibTrans" presStyleLbl="sibTrans1D1" presStyleIdx="1" presStyleCnt="3"/>
      <dgm:spPr/>
      <dgm:t>
        <a:bodyPr/>
        <a:lstStyle/>
        <a:p>
          <a:endParaRPr lang="ro-RO"/>
        </a:p>
      </dgm:t>
    </dgm:pt>
    <dgm:pt modelId="{13785AB4-8FAC-472C-BBB9-9EFB3F48792D}" type="pres">
      <dgm:prSet presAssocID="{07F78587-DA20-42F5-A63C-B9A9E0E620E5}" presName="node" presStyleLbl="node1" presStyleIdx="2" presStyleCnt="3" custScaleX="182892" custScaleY="164434" custRadScaleRad="108325" custRadScaleInc="54897">
        <dgm:presLayoutVars>
          <dgm:bulletEnabled val="1"/>
        </dgm:presLayoutVars>
      </dgm:prSet>
      <dgm:spPr/>
      <dgm:t>
        <a:bodyPr/>
        <a:lstStyle/>
        <a:p>
          <a:endParaRPr lang="ro-RO"/>
        </a:p>
      </dgm:t>
    </dgm:pt>
    <dgm:pt modelId="{870CBB8E-1808-47A5-8AC2-EC9E5EB52DB1}" type="pres">
      <dgm:prSet presAssocID="{07F78587-DA20-42F5-A63C-B9A9E0E620E5}" presName="spNode" presStyleCnt="0"/>
      <dgm:spPr/>
      <dgm:t>
        <a:bodyPr/>
        <a:lstStyle/>
        <a:p>
          <a:endParaRPr lang="ro-RO"/>
        </a:p>
      </dgm:t>
    </dgm:pt>
    <dgm:pt modelId="{16700628-29EB-4FB0-B440-CC5FFDC298F3}" type="pres">
      <dgm:prSet presAssocID="{9AFD3FF0-34C5-4627-A771-47F284ADF3C8}" presName="sibTrans" presStyleLbl="sibTrans1D1" presStyleIdx="2" presStyleCnt="3"/>
      <dgm:spPr/>
      <dgm:t>
        <a:bodyPr/>
        <a:lstStyle/>
        <a:p>
          <a:endParaRPr lang="ro-RO"/>
        </a:p>
      </dgm:t>
    </dgm:pt>
  </dgm:ptLst>
  <dgm:cxnLst>
    <dgm:cxn modelId="{3B454EE6-EC1C-4D20-8070-4FF5D86334D9}" type="presOf" srcId="{9AFD3FF0-34C5-4627-A771-47F284ADF3C8}" destId="{16700628-29EB-4FB0-B440-CC5FFDC298F3}" srcOrd="0" destOrd="0" presId="urn:microsoft.com/office/officeart/2005/8/layout/cycle5"/>
    <dgm:cxn modelId="{3D9A57EE-6698-4F09-A6E1-70FE6729FDF0}" type="presOf" srcId="{07F78587-DA20-42F5-A63C-B9A9E0E620E5}" destId="{13785AB4-8FAC-472C-BBB9-9EFB3F48792D}" srcOrd="0" destOrd="0" presId="urn:microsoft.com/office/officeart/2005/8/layout/cycle5"/>
    <dgm:cxn modelId="{AD777660-652D-4B12-961F-0930D5188A31}" srcId="{A2E7FA6C-2B7C-4B53-8ACB-E3422DD5129F}" destId="{70CCF7F2-D582-4F36-8793-8133D88AACB3}" srcOrd="1" destOrd="0" parTransId="{EDDBC4A9-FB85-4DB9-B545-B7041930A20E}" sibTransId="{23FA185E-0C1C-4537-BE31-CFCEC1D09562}"/>
    <dgm:cxn modelId="{502FD70F-050B-42B7-B279-D2B0D06F4206}" srcId="{A2E7FA6C-2B7C-4B53-8ACB-E3422DD5129F}" destId="{68316455-E17A-456F-BA99-AC53F25B6E37}" srcOrd="0" destOrd="0" parTransId="{8C130A91-C2E9-4CD8-89FF-500884A11485}" sibTransId="{5A82925B-F3A3-4E77-9582-BC9BA549979E}"/>
    <dgm:cxn modelId="{71457B72-CFCF-44AF-B95D-53B3E78CEFC3}" type="presOf" srcId="{68316455-E17A-456F-BA99-AC53F25B6E37}" destId="{381314DC-152F-4163-9EA7-F9814A22DC01}" srcOrd="0" destOrd="0" presId="urn:microsoft.com/office/officeart/2005/8/layout/cycle5"/>
    <dgm:cxn modelId="{A4DE922D-E924-489D-A8E2-B64FD84C9010}" srcId="{A2E7FA6C-2B7C-4B53-8ACB-E3422DD5129F}" destId="{07F78587-DA20-42F5-A63C-B9A9E0E620E5}" srcOrd="2" destOrd="0" parTransId="{CE5BD024-51BA-462C-A1DA-65988DFB085E}" sibTransId="{9AFD3FF0-34C5-4627-A771-47F284ADF3C8}"/>
    <dgm:cxn modelId="{EC3B0622-CA19-45AE-A228-4D431E2C5647}" type="presOf" srcId="{A2E7FA6C-2B7C-4B53-8ACB-E3422DD5129F}" destId="{273232F2-55BA-43E6-B4C8-AD09FF43C555}" srcOrd="0" destOrd="0" presId="urn:microsoft.com/office/officeart/2005/8/layout/cycle5"/>
    <dgm:cxn modelId="{61EE0FC6-6A2F-4DEE-8EF0-F880678F325E}" type="presOf" srcId="{5A82925B-F3A3-4E77-9582-BC9BA549979E}" destId="{5EA06BDC-7662-4B3D-A121-BB14FEE9C0D0}" srcOrd="0" destOrd="0" presId="urn:microsoft.com/office/officeart/2005/8/layout/cycle5"/>
    <dgm:cxn modelId="{BD510058-FC13-4242-B23F-AD673078FFEB}" type="presOf" srcId="{70CCF7F2-D582-4F36-8793-8133D88AACB3}" destId="{152B389A-4E8A-4687-B129-EEA373344CEC}" srcOrd="0" destOrd="0" presId="urn:microsoft.com/office/officeart/2005/8/layout/cycle5"/>
    <dgm:cxn modelId="{6184F494-83F9-42D1-98A3-95A9D79290C5}" type="presOf" srcId="{23FA185E-0C1C-4537-BE31-CFCEC1D09562}" destId="{D70F9175-5570-4571-B0C9-4F102A6E262A}" srcOrd="0" destOrd="0" presId="urn:microsoft.com/office/officeart/2005/8/layout/cycle5"/>
    <dgm:cxn modelId="{61B9E214-91E0-4B92-A502-E9C4339BD409}" type="presParOf" srcId="{273232F2-55BA-43E6-B4C8-AD09FF43C555}" destId="{381314DC-152F-4163-9EA7-F9814A22DC01}" srcOrd="0" destOrd="0" presId="urn:microsoft.com/office/officeart/2005/8/layout/cycle5"/>
    <dgm:cxn modelId="{0CB2E488-0CAC-4710-9E83-F1AAB3526410}" type="presParOf" srcId="{273232F2-55BA-43E6-B4C8-AD09FF43C555}" destId="{2ED84F56-C284-4723-B5C3-CD11EBB46F20}" srcOrd="1" destOrd="0" presId="urn:microsoft.com/office/officeart/2005/8/layout/cycle5"/>
    <dgm:cxn modelId="{42EB3E37-F6B3-4A67-9FBB-15EA5156F9E3}" type="presParOf" srcId="{273232F2-55BA-43E6-B4C8-AD09FF43C555}" destId="{5EA06BDC-7662-4B3D-A121-BB14FEE9C0D0}" srcOrd="2" destOrd="0" presId="urn:microsoft.com/office/officeart/2005/8/layout/cycle5"/>
    <dgm:cxn modelId="{134D6588-FB56-4396-B492-4B47FAD4EF1F}" type="presParOf" srcId="{273232F2-55BA-43E6-B4C8-AD09FF43C555}" destId="{152B389A-4E8A-4687-B129-EEA373344CEC}" srcOrd="3" destOrd="0" presId="urn:microsoft.com/office/officeart/2005/8/layout/cycle5"/>
    <dgm:cxn modelId="{777C62F5-E380-4B51-AA74-DD91195F47D6}" type="presParOf" srcId="{273232F2-55BA-43E6-B4C8-AD09FF43C555}" destId="{96542087-A615-40FC-96C9-42F5D7F2AD6B}" srcOrd="4" destOrd="0" presId="urn:microsoft.com/office/officeart/2005/8/layout/cycle5"/>
    <dgm:cxn modelId="{DEFBF4BB-C2AB-47A1-8194-96C31C9B0820}" type="presParOf" srcId="{273232F2-55BA-43E6-B4C8-AD09FF43C555}" destId="{D70F9175-5570-4571-B0C9-4F102A6E262A}" srcOrd="5" destOrd="0" presId="urn:microsoft.com/office/officeart/2005/8/layout/cycle5"/>
    <dgm:cxn modelId="{084F7295-ACC2-4F29-BAEB-6C80E2ADBA78}" type="presParOf" srcId="{273232F2-55BA-43E6-B4C8-AD09FF43C555}" destId="{13785AB4-8FAC-472C-BBB9-9EFB3F48792D}" srcOrd="6" destOrd="0" presId="urn:microsoft.com/office/officeart/2005/8/layout/cycle5"/>
    <dgm:cxn modelId="{25A94481-C4E6-4F5A-AC16-D170CC96DFD4}" type="presParOf" srcId="{273232F2-55BA-43E6-B4C8-AD09FF43C555}" destId="{870CBB8E-1808-47A5-8AC2-EC9E5EB52DB1}" srcOrd="7" destOrd="0" presId="urn:microsoft.com/office/officeart/2005/8/layout/cycle5"/>
    <dgm:cxn modelId="{160EF759-6A13-4694-A946-20E715B2E5B6}" type="presParOf" srcId="{273232F2-55BA-43E6-B4C8-AD09FF43C555}" destId="{16700628-29EB-4FB0-B440-CC5FFDC298F3}"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17E0B-4012-4C6D-93C8-D9ABF1EAB546}">
      <dsp:nvSpPr>
        <dsp:cNvPr id="0" name=""/>
        <dsp:cNvSpPr/>
      </dsp:nvSpPr>
      <dsp:spPr>
        <a:xfrm>
          <a:off x="71731" y="0"/>
          <a:ext cx="1353642" cy="1353642"/>
        </a:xfrm>
        <a:prstGeom prst="ellipse">
          <a:avLst/>
        </a:prstGeom>
        <a:solidFill>
          <a:schemeClr val="accent4">
            <a:alpha val="5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0471D085-E7F2-4148-A027-BB550BFD4176}">
      <dsp:nvSpPr>
        <dsp:cNvPr id="0" name=""/>
        <dsp:cNvSpPr/>
      </dsp:nvSpPr>
      <dsp:spPr>
        <a:xfrm>
          <a:off x="1513293" y="1536"/>
          <a:ext cx="7222177" cy="135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US" sz="2400" b="0" kern="1200" spc="-100" baseline="0" dirty="0" smtClean="0">
              <a:solidFill>
                <a:srgbClr val="1F4AA1"/>
              </a:solidFill>
              <a:latin typeface="Calibri" pitchFamily="34" charset="0"/>
              <a:ea typeface="+mn-ea"/>
              <a:cs typeface="Calibri" pitchFamily="34" charset="0"/>
            </a:rPr>
            <a:t>Micro-întreprinderi și întreprinderi mici noi, înființate în anul depunerii aplicației de finanțare sau cu o vechime de maxim 3 ani fiscali, care nu au desfășurat activități până în momentul depunerii acesteia (start-ups);</a:t>
          </a:r>
          <a:endParaRPr lang="ro-RO" sz="2400" b="0" kern="1200" spc="-100" baseline="0" dirty="0">
            <a:solidFill>
              <a:srgbClr val="1F4AA1"/>
            </a:solidFill>
            <a:latin typeface="Calibri" pitchFamily="34" charset="0"/>
            <a:ea typeface="+mn-ea"/>
            <a:cs typeface="Calibri" pitchFamily="34" charset="0"/>
          </a:endParaRPr>
        </a:p>
      </dsp:txBody>
      <dsp:txXfrm>
        <a:off x="1513293" y="1536"/>
        <a:ext cx="7222177" cy="1353642"/>
      </dsp:txXfrm>
    </dsp:sp>
    <dsp:sp modelId="{5AD8893B-E4F8-44EA-8339-7241E2DF4681}">
      <dsp:nvSpPr>
        <dsp:cNvPr id="0" name=""/>
        <dsp:cNvSpPr/>
      </dsp:nvSpPr>
      <dsp:spPr>
        <a:xfrm>
          <a:off x="81031" y="1368295"/>
          <a:ext cx="1353642" cy="1353642"/>
        </a:xfrm>
        <a:prstGeom prst="ellipse">
          <a:avLst/>
        </a:prstGeom>
        <a:solidFill>
          <a:schemeClr val="accent4">
            <a:alpha val="50000"/>
            <a:hueOff val="1545236"/>
            <a:satOff val="16843"/>
            <a:lumOff val="-353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5C428B42-35A9-43C6-AF12-D57C8EEF7ECB}">
      <dsp:nvSpPr>
        <dsp:cNvPr id="0" name=""/>
        <dsp:cNvSpPr/>
      </dsp:nvSpPr>
      <dsp:spPr>
        <a:xfrm>
          <a:off x="1506937" y="1512282"/>
          <a:ext cx="7222177" cy="135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US" sz="2400" b="0" kern="1200" spc="-100" baseline="0" dirty="0" err="1" smtClean="0">
              <a:solidFill>
                <a:srgbClr val="1F4AA1"/>
              </a:solidFill>
              <a:latin typeface="Calibri" pitchFamily="34" charset="0"/>
              <a:ea typeface="+mn-ea"/>
              <a:cs typeface="Calibri" pitchFamily="34" charset="0"/>
            </a:rPr>
            <a:t>Fermieri</a:t>
          </a:r>
          <a:r>
            <a:rPr lang="en-US" sz="2400" b="0" kern="1200" spc="-100" baseline="0" dirty="0" smtClean="0">
              <a:solidFill>
                <a:srgbClr val="1F4AA1"/>
              </a:solidFill>
              <a:latin typeface="Calibri" pitchFamily="34" charset="0"/>
              <a:ea typeface="+mn-ea"/>
              <a:cs typeface="Calibri" pitchFamily="34" charset="0"/>
            </a:rPr>
            <a:t> sau </a:t>
          </a:r>
          <a:r>
            <a:rPr lang="en-US" sz="2400" b="0" kern="1200" spc="-100" baseline="0" dirty="0" err="1" smtClean="0">
              <a:solidFill>
                <a:srgbClr val="1F4AA1"/>
              </a:solidFill>
              <a:latin typeface="Calibri" pitchFamily="34" charset="0"/>
              <a:ea typeface="+mn-ea"/>
              <a:cs typeface="Calibri" pitchFamily="34" charset="0"/>
            </a:rPr>
            <a:t>membrii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unei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gospodarii</a:t>
          </a:r>
          <a:r>
            <a:rPr lang="en-US" sz="2400" b="0" kern="1200" spc="-100" baseline="0" dirty="0" smtClean="0">
              <a:solidFill>
                <a:srgbClr val="1F4AA1"/>
              </a:solidFill>
              <a:latin typeface="Calibri" pitchFamily="34" charset="0"/>
              <a:ea typeface="+mn-ea"/>
              <a:cs typeface="Calibri" pitchFamily="34" charset="0"/>
            </a:rPr>
            <a:t> agricole, care </a:t>
          </a:r>
          <a:r>
            <a:rPr lang="en-US" sz="2400" b="0" kern="1200" spc="-100" baseline="0" dirty="0" err="1" smtClean="0">
              <a:solidFill>
                <a:srgbClr val="1F4AA1"/>
              </a:solidFill>
              <a:latin typeface="Calibri" pitchFamily="34" charset="0"/>
              <a:ea typeface="+mn-ea"/>
              <a:cs typeface="Calibri" pitchFamily="34" charset="0"/>
            </a:rPr>
            <a:t>își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diversifică</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activitatea</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prin</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înființarea</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unei</a:t>
          </a:r>
          <a:r>
            <a:rPr lang="en-US" sz="2400" b="0" kern="1200" spc="-100" baseline="0" dirty="0" smtClean="0">
              <a:solidFill>
                <a:srgbClr val="1F4AA1"/>
              </a:solidFill>
              <a:latin typeface="Calibri" pitchFamily="34" charset="0"/>
              <a:ea typeface="+mn-ea"/>
              <a:cs typeface="Calibri" pitchFamily="34" charset="0"/>
            </a:rPr>
            <a:t> activități non-agricole în spațiul rural pentru prima </a:t>
          </a:r>
          <a:r>
            <a:rPr lang="en-US" sz="2400" b="0" kern="1200" spc="-100" baseline="0" dirty="0" err="1" smtClean="0">
              <a:solidFill>
                <a:srgbClr val="1F4AA1"/>
              </a:solidFill>
              <a:latin typeface="Calibri" pitchFamily="34" charset="0"/>
              <a:ea typeface="+mn-ea"/>
              <a:cs typeface="Calibri" pitchFamily="34" charset="0"/>
            </a:rPr>
            <a:t>dată</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Persoanele</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fizice</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neautorizate</a:t>
          </a:r>
          <a:r>
            <a:rPr lang="en-US" sz="2400" b="0" kern="1200" spc="-100" baseline="0" dirty="0" smtClean="0">
              <a:solidFill>
                <a:srgbClr val="1F4AA1"/>
              </a:solidFill>
              <a:latin typeface="Calibri" pitchFamily="34" charset="0"/>
              <a:ea typeface="+mn-ea"/>
              <a:cs typeface="Calibri" pitchFamily="34" charset="0"/>
            </a:rPr>
            <a:t> nu </a:t>
          </a:r>
          <a:r>
            <a:rPr lang="en-US" sz="2400" b="0" kern="1200" spc="-100" baseline="0" dirty="0" err="1" smtClean="0">
              <a:solidFill>
                <a:srgbClr val="1F4AA1"/>
              </a:solidFill>
              <a:latin typeface="Calibri" pitchFamily="34" charset="0"/>
              <a:ea typeface="+mn-ea"/>
              <a:cs typeface="Calibri" pitchFamily="34" charset="0"/>
            </a:rPr>
            <a:t>sunt</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eligibile</a:t>
          </a:r>
          <a:r>
            <a:rPr lang="en-US" sz="2400" b="0" kern="1200" spc="-100" baseline="0" dirty="0" smtClean="0">
              <a:solidFill>
                <a:srgbClr val="1F4AA1"/>
              </a:solidFill>
              <a:latin typeface="Calibri" pitchFamily="34" charset="0"/>
              <a:ea typeface="+mn-ea"/>
              <a:cs typeface="Calibri" pitchFamily="34" charset="0"/>
            </a:rPr>
            <a:t>;</a:t>
          </a:r>
          <a:endParaRPr lang="ro-RO" sz="2400" b="0" kern="1200" spc="-100" baseline="0" dirty="0">
            <a:solidFill>
              <a:srgbClr val="1F4AA1"/>
            </a:solidFill>
            <a:latin typeface="Calibri" pitchFamily="34" charset="0"/>
            <a:ea typeface="+mn-ea"/>
            <a:cs typeface="Calibri" pitchFamily="34" charset="0"/>
          </a:endParaRPr>
        </a:p>
      </dsp:txBody>
      <dsp:txXfrm>
        <a:off x="1506937" y="1512282"/>
        <a:ext cx="7222177" cy="1353642"/>
      </dsp:txXfrm>
    </dsp:sp>
    <dsp:sp modelId="{AAAD5F2B-ADC0-4F73-8998-38E3ED9BFFBC}">
      <dsp:nvSpPr>
        <dsp:cNvPr id="0" name=""/>
        <dsp:cNvSpPr/>
      </dsp:nvSpPr>
      <dsp:spPr>
        <a:xfrm>
          <a:off x="81031" y="2710357"/>
          <a:ext cx="1353642" cy="1353642"/>
        </a:xfrm>
        <a:prstGeom prst="ellipse">
          <a:avLst/>
        </a:prstGeom>
        <a:solidFill>
          <a:schemeClr val="accent4">
            <a:alpha val="50000"/>
            <a:hueOff val="3090473"/>
            <a:satOff val="33685"/>
            <a:lumOff val="-7059"/>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2D54429D-E69F-4E05-BE73-BC8DEF25FAA7}">
      <dsp:nvSpPr>
        <dsp:cNvPr id="0" name=""/>
        <dsp:cNvSpPr/>
      </dsp:nvSpPr>
      <dsp:spPr>
        <a:xfrm>
          <a:off x="1513293" y="2708821"/>
          <a:ext cx="7222177" cy="135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US" sz="2400" b="0" kern="1200" spc="-100" baseline="0" dirty="0" smtClean="0">
              <a:solidFill>
                <a:srgbClr val="1F4AA1"/>
              </a:solidFill>
              <a:latin typeface="Calibri" pitchFamily="34" charset="0"/>
              <a:ea typeface="+mn-ea"/>
              <a:cs typeface="Calibri" pitchFamily="34" charset="0"/>
            </a:rPr>
            <a:t>Micro-întreprinderi și întreprinderi mici </a:t>
          </a:r>
          <a:r>
            <a:rPr lang="en-US" sz="2400" b="0" kern="1200" spc="-100" baseline="0" dirty="0" err="1" smtClean="0">
              <a:solidFill>
                <a:srgbClr val="1F4AA1"/>
              </a:solidFill>
              <a:latin typeface="Calibri" pitchFamily="34" charset="0"/>
              <a:ea typeface="+mn-ea"/>
              <a:cs typeface="Calibri" pitchFamily="34" charset="0"/>
            </a:rPr>
            <a:t>existente</a:t>
          </a:r>
          <a:r>
            <a:rPr lang="en-US" sz="2400" b="0" kern="1200" spc="-100" baseline="0" dirty="0" smtClean="0">
              <a:solidFill>
                <a:srgbClr val="1F4AA1"/>
              </a:solidFill>
              <a:latin typeface="Calibri" pitchFamily="34" charset="0"/>
              <a:ea typeface="+mn-ea"/>
              <a:cs typeface="Calibri" pitchFamily="34" charset="0"/>
            </a:rPr>
            <a:t> din spațiul rural, care </a:t>
          </a:r>
          <a:r>
            <a:rPr lang="en-US" sz="2400" b="0" kern="1200" spc="-100" baseline="0" dirty="0" err="1" smtClean="0">
              <a:solidFill>
                <a:srgbClr val="1F4AA1"/>
              </a:solidFill>
              <a:latin typeface="Calibri" pitchFamily="34" charset="0"/>
              <a:ea typeface="+mn-ea"/>
              <a:cs typeface="Calibri" pitchFamily="34" charset="0"/>
            </a:rPr>
            <a:t>își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propun</a:t>
          </a:r>
          <a:r>
            <a:rPr lang="en-US" sz="2400" b="0" kern="1200" spc="-100" baseline="0" dirty="0" smtClean="0">
              <a:solidFill>
                <a:srgbClr val="1F4AA1"/>
              </a:solidFill>
              <a:latin typeface="Calibri" pitchFamily="34" charset="0"/>
              <a:ea typeface="+mn-ea"/>
              <a:cs typeface="Calibri" pitchFamily="34" charset="0"/>
            </a:rPr>
            <a:t> activități non-agricole, pe care pe care nu le-au </a:t>
          </a:r>
          <a:r>
            <a:rPr lang="en-US" sz="2400" b="0" kern="1200" spc="-100" baseline="0" dirty="0" err="1" smtClean="0">
              <a:solidFill>
                <a:srgbClr val="1F4AA1"/>
              </a:solidFill>
              <a:latin typeface="Calibri" pitchFamily="34" charset="0"/>
              <a:ea typeface="+mn-ea"/>
              <a:cs typeface="Calibri" pitchFamily="34" charset="0"/>
            </a:rPr>
            <a:t>mai</a:t>
          </a:r>
          <a:r>
            <a:rPr lang="en-US" sz="2400" b="0" kern="1200" spc="-100" baseline="0" dirty="0" smtClean="0">
              <a:solidFill>
                <a:srgbClr val="1F4AA1"/>
              </a:solidFill>
              <a:latin typeface="Calibri" pitchFamily="34" charset="0"/>
              <a:ea typeface="+mn-ea"/>
              <a:cs typeface="Calibri" pitchFamily="34" charset="0"/>
            </a:rPr>
            <a:t> </a:t>
          </a:r>
          <a:r>
            <a:rPr lang="en-US" sz="2400" b="0" kern="1200" spc="-100" baseline="0" dirty="0" err="1" smtClean="0">
              <a:solidFill>
                <a:srgbClr val="1F4AA1"/>
              </a:solidFill>
              <a:latin typeface="Calibri" pitchFamily="34" charset="0"/>
              <a:ea typeface="+mn-ea"/>
              <a:cs typeface="Calibri" pitchFamily="34" charset="0"/>
            </a:rPr>
            <a:t>efectuat</a:t>
          </a:r>
          <a:r>
            <a:rPr lang="en-US" sz="2400" b="0" kern="1200" spc="-100" baseline="0" dirty="0" smtClean="0">
              <a:solidFill>
                <a:srgbClr val="1F4AA1"/>
              </a:solidFill>
              <a:latin typeface="Calibri" pitchFamily="34" charset="0"/>
              <a:ea typeface="+mn-ea"/>
              <a:cs typeface="Calibri" pitchFamily="34" charset="0"/>
            </a:rPr>
            <a:t> până la data </a:t>
          </a:r>
          <a:r>
            <a:rPr lang="en-US" sz="2400" b="0" kern="1200" spc="-100" baseline="0" dirty="0" err="1" smtClean="0">
              <a:solidFill>
                <a:srgbClr val="1F4AA1"/>
              </a:solidFill>
              <a:latin typeface="Calibri" pitchFamily="34" charset="0"/>
              <a:ea typeface="+mn-ea"/>
              <a:cs typeface="Calibri" pitchFamily="34" charset="0"/>
            </a:rPr>
            <a:t>aplicării</a:t>
          </a:r>
          <a:r>
            <a:rPr lang="en-US" sz="2400" b="0" kern="1200" spc="-100" baseline="0" dirty="0" smtClean="0">
              <a:solidFill>
                <a:srgbClr val="1F4AA1"/>
              </a:solidFill>
              <a:latin typeface="Calibri" pitchFamily="34" charset="0"/>
              <a:ea typeface="+mn-ea"/>
              <a:cs typeface="Calibri" pitchFamily="34" charset="0"/>
            </a:rPr>
            <a:t> pentru </a:t>
          </a:r>
          <a:r>
            <a:rPr lang="en-US" sz="2400" b="0" kern="1200" spc="-100" baseline="0" dirty="0" err="1" smtClean="0">
              <a:solidFill>
                <a:srgbClr val="1F4AA1"/>
              </a:solidFill>
              <a:latin typeface="Calibri" pitchFamily="34" charset="0"/>
              <a:ea typeface="+mn-ea"/>
              <a:cs typeface="Calibri" pitchFamily="34" charset="0"/>
            </a:rPr>
            <a:t>sprijin</a:t>
          </a:r>
          <a:r>
            <a:rPr lang="en-US" sz="2400" b="0" kern="1200" spc="-100" baseline="0" dirty="0" smtClean="0">
              <a:solidFill>
                <a:srgbClr val="1F4AA1"/>
              </a:solidFill>
              <a:latin typeface="Calibri" pitchFamily="34" charset="0"/>
              <a:ea typeface="+mn-ea"/>
              <a:cs typeface="Calibri" pitchFamily="34" charset="0"/>
            </a:rPr>
            <a:t>;</a:t>
          </a:r>
          <a:endParaRPr lang="ro-RO" sz="2400" b="0" kern="1200" spc="-100" baseline="0" dirty="0">
            <a:solidFill>
              <a:srgbClr val="1F4AA1"/>
            </a:solidFill>
            <a:latin typeface="Calibri" pitchFamily="34" charset="0"/>
            <a:ea typeface="+mn-ea"/>
            <a:cs typeface="Calibri" pitchFamily="34" charset="0"/>
          </a:endParaRPr>
        </a:p>
      </dsp:txBody>
      <dsp:txXfrm>
        <a:off x="1513293" y="2708821"/>
        <a:ext cx="7222177" cy="1353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C9146-53D2-4AF0-8288-E0829C64D448}">
      <dsp:nvSpPr>
        <dsp:cNvPr id="0" name=""/>
        <dsp:cNvSpPr/>
      </dsp:nvSpPr>
      <dsp:spPr>
        <a:xfrm>
          <a:off x="-120762" y="359385"/>
          <a:ext cx="2810080" cy="5333392"/>
        </a:xfrm>
        <a:prstGeom prst="circularArrow">
          <a:avLst>
            <a:gd name="adj1" fmla="val 10980"/>
            <a:gd name="adj2" fmla="val 1142322"/>
            <a:gd name="adj3" fmla="val 9000000"/>
            <a:gd name="adj4" fmla="val 10800000"/>
            <a:gd name="adj5" fmla="val 125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043F5-4490-4F1F-9AF5-B693E5276737}">
      <dsp:nvSpPr>
        <dsp:cNvPr id="0" name=""/>
        <dsp:cNvSpPr/>
      </dsp:nvSpPr>
      <dsp:spPr>
        <a:xfrm>
          <a:off x="2584108" y="827910"/>
          <a:ext cx="6442602" cy="4243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ro-RO" sz="2400" b="0" kern="1200" spc="-100" baseline="0" dirty="0" smtClean="0">
            <a:solidFill>
              <a:srgbClr val="1F4AA1"/>
            </a:solidFill>
            <a:latin typeface="Calibri" pitchFamily="34" charset="0"/>
            <a:ea typeface="+mn-ea"/>
            <a:cs typeface="Calibri" pitchFamily="34" charset="0"/>
          </a:endParaRPr>
        </a:p>
        <a:p>
          <a:pPr marL="228600" lvl="1" indent="-228600" algn="l" defTabSz="1066800">
            <a:lnSpc>
              <a:spcPct val="90000"/>
            </a:lnSpc>
            <a:spcBef>
              <a:spcPct val="0"/>
            </a:spcBef>
            <a:spcAft>
              <a:spcPct val="15000"/>
            </a:spcAft>
            <a:buChar char="••"/>
          </a:pPr>
          <a:r>
            <a:rPr lang="vi-VN" sz="2400" b="0" kern="1200" spc="-100" baseline="0" dirty="0" smtClean="0">
              <a:solidFill>
                <a:srgbClr val="1F4AA1"/>
              </a:solidFill>
              <a:latin typeface="Calibri" pitchFamily="34" charset="0"/>
              <a:ea typeface="+mn-ea"/>
              <a:cs typeface="Calibri" pitchFamily="34" charset="0"/>
            </a:rPr>
            <a:t>Solicitantul trebuie să se încadreze în categoria beneficiarilor eligibili;</a:t>
          </a:r>
          <a:endParaRPr lang="ro-RO" sz="2400" b="0" kern="1200" spc="-100" baseline="0" dirty="0">
            <a:solidFill>
              <a:srgbClr val="1F4AA1"/>
            </a:solidFill>
            <a:latin typeface="Calibri" pitchFamily="34" charset="0"/>
            <a:ea typeface="+mn-ea"/>
            <a:cs typeface="Calibri" pitchFamily="34" charset="0"/>
          </a:endParaRPr>
        </a:p>
        <a:p>
          <a:pPr marL="228600" lvl="1" indent="-228600" algn="l" defTabSz="1066800">
            <a:lnSpc>
              <a:spcPct val="90000"/>
            </a:lnSpc>
            <a:spcBef>
              <a:spcPct val="0"/>
            </a:spcBef>
            <a:spcAft>
              <a:spcPct val="15000"/>
            </a:spcAft>
            <a:buChar char="••"/>
          </a:pPr>
          <a:r>
            <a:rPr lang="vi-VN" sz="2400" b="0" kern="1200" spc="-100" baseline="0" dirty="0" smtClean="0">
              <a:solidFill>
                <a:srgbClr val="1F4AA1"/>
              </a:solidFill>
              <a:latin typeface="Calibri" pitchFamily="34" charset="0"/>
              <a:ea typeface="+mn-ea"/>
              <a:cs typeface="Calibri" pitchFamily="34" charset="0"/>
            </a:rPr>
            <a:t>Implementarea planului de afaceri trebuie să înceapă</a:t>
          </a:r>
          <a:r>
            <a:rPr lang="ro-RO" sz="2400" b="0" kern="1200" spc="-100" baseline="0" dirty="0" smtClean="0">
              <a:solidFill>
                <a:srgbClr val="1F4AA1"/>
              </a:solidFill>
              <a:latin typeface="Calibri" pitchFamily="34" charset="0"/>
              <a:ea typeface="+mn-ea"/>
              <a:cs typeface="Calibri" pitchFamily="34" charset="0"/>
            </a:rPr>
            <a:t> </a:t>
          </a:r>
          <a:r>
            <a:rPr lang="vi-VN" sz="2400" b="0" kern="1200" spc="-100" baseline="0" dirty="0" smtClean="0">
              <a:solidFill>
                <a:srgbClr val="1F4AA1"/>
              </a:solidFill>
              <a:latin typeface="Calibri" pitchFamily="34" charset="0"/>
              <a:ea typeface="+mn-ea"/>
              <a:cs typeface="Calibri" pitchFamily="34" charset="0"/>
            </a:rPr>
            <a:t>în cel mult 9 luni de la data notificării de primire a sprijinului.</a:t>
          </a:r>
          <a:endParaRPr lang="ro-RO" sz="2400" b="0" kern="1200" spc="-100" baseline="0" dirty="0">
            <a:solidFill>
              <a:srgbClr val="1F4AA1"/>
            </a:solidFill>
            <a:latin typeface="Calibri" pitchFamily="34" charset="0"/>
            <a:ea typeface="+mn-ea"/>
            <a:cs typeface="Calibri" pitchFamily="34" charset="0"/>
          </a:endParaRPr>
        </a:p>
        <a:p>
          <a:pPr marL="228600" lvl="1" indent="-228600" algn="l" defTabSz="1066800">
            <a:lnSpc>
              <a:spcPct val="90000"/>
            </a:lnSpc>
            <a:spcBef>
              <a:spcPct val="0"/>
            </a:spcBef>
            <a:spcAft>
              <a:spcPct val="15000"/>
            </a:spcAft>
            <a:buChar char="••"/>
          </a:pPr>
          <a:r>
            <a:rPr lang="vi-VN" sz="2400" b="0" kern="1200" spc="-100" baseline="0" dirty="0" smtClean="0">
              <a:solidFill>
                <a:srgbClr val="1F4AA1"/>
              </a:solidFill>
              <a:latin typeface="Calibri" pitchFamily="34" charset="0"/>
              <a:ea typeface="+mn-ea"/>
              <a:cs typeface="Calibri" pitchFamily="34" charset="0"/>
            </a:rPr>
            <a:t>Solicitantul trebuie să prezinte un plan de afaceri;</a:t>
          </a:r>
          <a:endParaRPr lang="ro-RO" sz="2400" b="0" kern="1200" spc="-100" baseline="0" dirty="0">
            <a:solidFill>
              <a:srgbClr val="1F4AA1"/>
            </a:solidFill>
            <a:latin typeface="Calibri" pitchFamily="34" charset="0"/>
            <a:ea typeface="+mn-ea"/>
            <a:cs typeface="Calibri" pitchFamily="34" charset="0"/>
          </a:endParaRPr>
        </a:p>
        <a:p>
          <a:pPr marL="228600" lvl="1" indent="-228600" algn="l" defTabSz="1066800">
            <a:lnSpc>
              <a:spcPct val="90000"/>
            </a:lnSpc>
            <a:spcBef>
              <a:spcPct val="0"/>
            </a:spcBef>
            <a:spcAft>
              <a:spcPct val="15000"/>
            </a:spcAft>
            <a:buChar char="••"/>
          </a:pPr>
          <a:r>
            <a:rPr lang="vi-VN" sz="2400" b="0" kern="1200" spc="-100" baseline="0" dirty="0" smtClean="0">
              <a:solidFill>
                <a:srgbClr val="1F4AA1"/>
              </a:solidFill>
              <a:latin typeface="Calibri" pitchFamily="34" charset="0"/>
              <a:ea typeface="+mn-ea"/>
              <a:cs typeface="Calibri" pitchFamily="34" charset="0"/>
            </a:rPr>
            <a:t>Obiectivul trebuie să se încadreze în cel puțin unul dintre tipurile de activități sprijinite prin sub-măsură;</a:t>
          </a:r>
          <a:endParaRPr lang="ro-RO" sz="2400" b="0" kern="1200" spc="-100" baseline="0" dirty="0">
            <a:solidFill>
              <a:srgbClr val="1F4AA1"/>
            </a:solidFill>
            <a:latin typeface="Calibri" pitchFamily="34" charset="0"/>
            <a:ea typeface="+mn-ea"/>
            <a:cs typeface="Calibri" pitchFamily="34" charset="0"/>
          </a:endParaRPr>
        </a:p>
        <a:p>
          <a:pPr marL="228600" lvl="1" indent="-228600" algn="l" defTabSz="1066800">
            <a:lnSpc>
              <a:spcPct val="90000"/>
            </a:lnSpc>
            <a:spcBef>
              <a:spcPct val="0"/>
            </a:spcBef>
            <a:spcAft>
              <a:spcPct val="15000"/>
            </a:spcAft>
            <a:buChar char="••"/>
          </a:pPr>
          <a:r>
            <a:rPr lang="vi-VN" sz="2400" b="0" kern="1200" spc="-100" baseline="0" dirty="0" smtClean="0">
              <a:solidFill>
                <a:srgbClr val="1F4AA1"/>
              </a:solidFill>
              <a:latin typeface="Calibri" pitchFamily="34" charset="0"/>
              <a:ea typeface="+mn-ea"/>
              <a:cs typeface="Calibri" pitchFamily="34" charset="0"/>
            </a:rPr>
            <a:t>Sediul social și punctul/punctele de lucru trebuie să fie situate în spațiul rural iar activitatea va fi desfășurată în spațiul rural;</a:t>
          </a:r>
          <a:r>
            <a:rPr lang="vi-VN" sz="1800" kern="1200" dirty="0" smtClean="0">
              <a:latin typeface="Calibri" pitchFamily="34" charset="0"/>
              <a:ea typeface="+mn-ea"/>
              <a:cs typeface="Calibri" pitchFamily="34" charset="0"/>
            </a:rPr>
            <a:t/>
          </a:r>
          <a:br>
            <a:rPr lang="vi-VN" sz="1800" kern="1200" dirty="0" smtClean="0">
              <a:latin typeface="Calibri" pitchFamily="34" charset="0"/>
              <a:ea typeface="+mn-ea"/>
              <a:cs typeface="Calibri" pitchFamily="34" charset="0"/>
            </a:rPr>
          </a:br>
          <a:endParaRPr lang="ro-RO" sz="1800" kern="1200" dirty="0"/>
        </a:p>
      </dsp:txBody>
      <dsp:txXfrm>
        <a:off x="2584108" y="827910"/>
        <a:ext cx="6442602" cy="4243381"/>
      </dsp:txXfrm>
    </dsp:sp>
    <dsp:sp modelId="{715ACC62-4E04-4BC3-8083-D23A44BF33C1}">
      <dsp:nvSpPr>
        <dsp:cNvPr id="0" name=""/>
        <dsp:cNvSpPr/>
      </dsp:nvSpPr>
      <dsp:spPr>
        <a:xfrm>
          <a:off x="245903" y="1924720"/>
          <a:ext cx="2062986" cy="1907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kern="1200" dirty="0" smtClean="0">
              <a:solidFill>
                <a:schemeClr val="accent5">
                  <a:lumMod val="75000"/>
                </a:schemeClr>
              </a:solidFill>
              <a:latin typeface="Calibri" pitchFamily="34" charset="0"/>
              <a:ea typeface="+mn-ea"/>
              <a:cs typeface="Calibri" pitchFamily="34" charset="0"/>
            </a:rPr>
            <a:t>Condiții de eligibilitate</a:t>
          </a:r>
          <a:br>
            <a:rPr lang="vi-VN" sz="2800" b="1" kern="1200" dirty="0" smtClean="0">
              <a:solidFill>
                <a:schemeClr val="accent5">
                  <a:lumMod val="75000"/>
                </a:schemeClr>
              </a:solidFill>
              <a:latin typeface="Calibri" pitchFamily="34" charset="0"/>
              <a:ea typeface="+mn-ea"/>
              <a:cs typeface="Calibri" pitchFamily="34" charset="0"/>
            </a:rPr>
          </a:br>
          <a:endParaRPr lang="ro-RO" sz="2800" b="1" kern="1200" dirty="0">
            <a:solidFill>
              <a:schemeClr val="accent5">
                <a:lumMod val="75000"/>
              </a:schemeClr>
            </a:solidFill>
          </a:endParaRPr>
        </a:p>
      </dsp:txBody>
      <dsp:txXfrm>
        <a:off x="245903" y="1924720"/>
        <a:ext cx="2062986" cy="19076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17E0B-4012-4C6D-93C8-D9ABF1EAB546}">
      <dsp:nvSpPr>
        <dsp:cNvPr id="0" name=""/>
        <dsp:cNvSpPr/>
      </dsp:nvSpPr>
      <dsp:spPr>
        <a:xfrm>
          <a:off x="0" y="288027"/>
          <a:ext cx="1510115" cy="1510115"/>
        </a:xfrm>
        <a:prstGeom prst="ellipse">
          <a:avLst/>
        </a:prstGeom>
        <a:solidFill>
          <a:schemeClr val="accent4">
            <a:alpha val="50000"/>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0471D085-E7F2-4148-A027-BB550BFD4176}">
      <dsp:nvSpPr>
        <dsp:cNvPr id="0" name=""/>
        <dsp:cNvSpPr/>
      </dsp:nvSpPr>
      <dsp:spPr>
        <a:xfrm>
          <a:off x="1800185" y="72005"/>
          <a:ext cx="6884723" cy="1510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ro-RO" sz="2800" b="0" kern="1200" spc="-100" baseline="0" dirty="0" smtClean="0">
              <a:solidFill>
                <a:srgbClr val="1F4AA1"/>
              </a:solidFill>
              <a:latin typeface="Calibri" pitchFamily="34" charset="0"/>
              <a:ea typeface="+mn-ea"/>
            </a:rPr>
            <a:t>micro-întreprinderi și întreprinderi non-agricole mici existente și nou înființate din spațiul rural;</a:t>
          </a:r>
          <a:endParaRPr lang="ro-RO" sz="2800" b="0" kern="1200" spc="-100" baseline="0" dirty="0">
            <a:solidFill>
              <a:srgbClr val="1F4AA1"/>
            </a:solidFill>
            <a:latin typeface="Calibri" pitchFamily="34" charset="0"/>
            <a:ea typeface="+mn-ea"/>
          </a:endParaRPr>
        </a:p>
      </dsp:txBody>
      <dsp:txXfrm>
        <a:off x="1800185" y="72005"/>
        <a:ext cx="6884723" cy="1510115"/>
      </dsp:txXfrm>
    </dsp:sp>
    <dsp:sp modelId="{5AD8893B-E4F8-44EA-8339-7241E2DF4681}">
      <dsp:nvSpPr>
        <dsp:cNvPr id="0" name=""/>
        <dsp:cNvSpPr/>
      </dsp:nvSpPr>
      <dsp:spPr>
        <a:xfrm>
          <a:off x="0" y="2046633"/>
          <a:ext cx="1510115" cy="1510115"/>
        </a:xfrm>
        <a:prstGeom prst="ellipse">
          <a:avLst/>
        </a:prstGeom>
        <a:solidFill>
          <a:schemeClr val="accent4">
            <a:alpha val="50000"/>
            <a:hueOff val="3090473"/>
            <a:satOff val="33685"/>
            <a:lumOff val="-7059"/>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sp>
    <dsp:sp modelId="{5C428B42-35A9-43C6-AF12-D57C8EEF7ECB}">
      <dsp:nvSpPr>
        <dsp:cNvPr id="0" name=""/>
        <dsp:cNvSpPr/>
      </dsp:nvSpPr>
      <dsp:spPr>
        <a:xfrm>
          <a:off x="1838658" y="2160239"/>
          <a:ext cx="6797869" cy="1510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5560" rIns="0" bIns="35560" numCol="1" spcCol="1270" anchor="ctr" anchorCtr="0">
          <a:noAutofit/>
        </a:bodyPr>
        <a:lstStyle/>
        <a:p>
          <a:pPr lvl="0" algn="l" defTabSz="1244600">
            <a:lnSpc>
              <a:spcPct val="90000"/>
            </a:lnSpc>
            <a:spcBef>
              <a:spcPct val="0"/>
            </a:spcBef>
            <a:spcAft>
              <a:spcPct val="35000"/>
            </a:spcAft>
          </a:pPr>
          <a:r>
            <a:rPr lang="vi-VN" sz="2800" b="0" kern="1200" spc="-100" baseline="0" dirty="0" smtClean="0">
              <a:solidFill>
                <a:srgbClr val="1F4AA1"/>
              </a:solidFill>
              <a:latin typeface="Calibri" pitchFamily="34" charset="0"/>
              <a:ea typeface="+mn-ea"/>
            </a:rPr>
            <a:t>fermieri sau membrii unor gospodării agricole care își diversifică activitatea de bază agricolă prin dezvoltarea unei activități non-agricole în zona rurală în cadrul întreprinderii deja existente încadrabile în microîntreprinderi și întreprinderi mici, cu excepția persoanelor fizice neautorizate.</a:t>
          </a:r>
          <a:endParaRPr lang="ro-RO" sz="2800" b="0" kern="1200" spc="-100" baseline="0" dirty="0">
            <a:solidFill>
              <a:srgbClr val="1F4AA1"/>
            </a:solidFill>
            <a:latin typeface="Calibri" pitchFamily="34" charset="0"/>
            <a:ea typeface="+mn-ea"/>
            <a:cs typeface="Calibri" pitchFamily="34" charset="0"/>
          </a:endParaRPr>
        </a:p>
      </dsp:txBody>
      <dsp:txXfrm>
        <a:off x="1838658" y="2160239"/>
        <a:ext cx="6797869" cy="15101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70FAD-7D27-4B81-A8E8-1029041A9183}">
      <dsp:nvSpPr>
        <dsp:cNvPr id="0" name=""/>
        <dsp:cNvSpPr/>
      </dsp:nvSpPr>
      <dsp:spPr>
        <a:xfrm>
          <a:off x="0" y="211"/>
          <a:ext cx="8424936" cy="732992"/>
        </a:xfrm>
        <a:prstGeom prst="rect">
          <a:avLst/>
        </a:prstGeom>
        <a:solidFill>
          <a:schemeClr val="accent2">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b="1" kern="1200" dirty="0" err="1" smtClean="0"/>
            <a:t>Rambursarea</a:t>
          </a:r>
          <a:r>
            <a:rPr lang="en-US" sz="2000" b="1" kern="1200" dirty="0" smtClean="0"/>
            <a:t> </a:t>
          </a:r>
          <a:r>
            <a:rPr lang="en-US" sz="2000" b="1" kern="1200" dirty="0" err="1" smtClean="0"/>
            <a:t>costurilor</a:t>
          </a:r>
          <a:r>
            <a:rPr lang="en-US" sz="2000" b="1" kern="1200" dirty="0" smtClean="0"/>
            <a:t> </a:t>
          </a:r>
          <a:r>
            <a:rPr lang="en-US" sz="2000" b="1" kern="1200" dirty="0" err="1" smtClean="0"/>
            <a:t>eligibile</a:t>
          </a:r>
          <a:r>
            <a:rPr lang="en-US" sz="2000" b="1" kern="1200" dirty="0" smtClean="0"/>
            <a:t> </a:t>
          </a:r>
          <a:r>
            <a:rPr lang="en-US" sz="2000" b="1" kern="1200" dirty="0" err="1" smtClean="0"/>
            <a:t>suportate</a:t>
          </a:r>
          <a:r>
            <a:rPr lang="en-US" sz="2000" b="1" kern="1200" dirty="0" smtClean="0"/>
            <a:t> și </a:t>
          </a:r>
          <a:r>
            <a:rPr lang="en-US" sz="2000" b="1" kern="1200" dirty="0" err="1" smtClean="0"/>
            <a:t>plătite</a:t>
          </a:r>
          <a:r>
            <a:rPr lang="en-US" sz="2000" b="1" kern="1200" dirty="0" smtClean="0"/>
            <a:t> </a:t>
          </a:r>
          <a:r>
            <a:rPr lang="en-US" sz="2000" b="1" kern="1200" dirty="0" err="1" smtClean="0"/>
            <a:t>efectiv</a:t>
          </a:r>
          <a:r>
            <a:rPr lang="en-US" sz="2000" b="1" kern="1200" dirty="0" smtClean="0"/>
            <a:t> </a:t>
          </a:r>
          <a:endParaRPr lang="ro-RO" sz="2000" b="1" kern="1200" dirty="0" smtClean="0"/>
        </a:p>
      </dsp:txBody>
      <dsp:txXfrm>
        <a:off x="0" y="211"/>
        <a:ext cx="8424936" cy="732992"/>
      </dsp:txXfrm>
    </dsp:sp>
    <dsp:sp modelId="{9DC17938-7034-4136-B312-B0348309D9F6}">
      <dsp:nvSpPr>
        <dsp:cNvPr id="0" name=""/>
        <dsp:cNvSpPr/>
      </dsp:nvSpPr>
      <dsp:spPr>
        <a:xfrm>
          <a:off x="0" y="704987"/>
          <a:ext cx="8424936" cy="1226396"/>
        </a:xfrm>
        <a:prstGeom prst="rect">
          <a:avLst/>
        </a:prstGeom>
        <a:solidFill>
          <a:schemeClr val="accent3">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1" kern="1200" dirty="0" err="1" smtClean="0"/>
            <a:t>Plăți</a:t>
          </a:r>
          <a:r>
            <a:rPr lang="en-US" sz="1800" b="1" kern="1200" dirty="0" smtClean="0"/>
            <a:t> în </a:t>
          </a:r>
          <a:r>
            <a:rPr lang="en-US" sz="1800" b="1" kern="1200" dirty="0" err="1" smtClean="0"/>
            <a:t>avans</a:t>
          </a:r>
          <a:r>
            <a:rPr lang="ro-RO" sz="1800" b="1" kern="1200" dirty="0" smtClean="0"/>
            <a:t> de până la 50% din ajutorul public acordat</a:t>
          </a:r>
          <a:r>
            <a:rPr lang="en-US" sz="1800" b="1" kern="1200" dirty="0" smtClean="0"/>
            <a:t>, cu </a:t>
          </a:r>
          <a:r>
            <a:rPr lang="en-US" sz="1800" b="1" kern="1200" dirty="0" err="1" smtClean="0"/>
            <a:t>condiția</a:t>
          </a:r>
          <a:r>
            <a:rPr lang="en-US" sz="1800" b="1" kern="1200" dirty="0" smtClean="0"/>
            <a:t> </a:t>
          </a:r>
          <a:r>
            <a:rPr lang="en-US" sz="1800" b="1" kern="1200" dirty="0" err="1" smtClean="0"/>
            <a:t>constituirii</a:t>
          </a:r>
          <a:r>
            <a:rPr lang="en-US" sz="1800" b="1" kern="1200" dirty="0" smtClean="0"/>
            <a:t> </a:t>
          </a:r>
          <a:r>
            <a:rPr lang="en-US" sz="1800" b="1" kern="1200" dirty="0" err="1" smtClean="0"/>
            <a:t>unei</a:t>
          </a:r>
          <a:r>
            <a:rPr lang="en-US" sz="1800" b="1" kern="1200" dirty="0" smtClean="0"/>
            <a:t> </a:t>
          </a:r>
          <a:r>
            <a:rPr lang="en-US" sz="1800" b="1" kern="1200" dirty="0" err="1" smtClean="0"/>
            <a:t>garanții</a:t>
          </a:r>
          <a:r>
            <a:rPr lang="en-US" sz="1800" b="1" kern="1200" dirty="0" smtClean="0"/>
            <a:t> </a:t>
          </a:r>
          <a:r>
            <a:rPr lang="en-US" sz="1800" b="1" kern="1200" dirty="0" err="1" smtClean="0"/>
            <a:t>bancare</a:t>
          </a:r>
          <a:r>
            <a:rPr lang="en-US" sz="1800" b="1" kern="1200" dirty="0" smtClean="0"/>
            <a:t> </a:t>
          </a:r>
          <a:r>
            <a:rPr lang="en-US" sz="1800" b="1" kern="1200" dirty="0" err="1" smtClean="0"/>
            <a:t>corespunzătoare</a:t>
          </a:r>
          <a:r>
            <a:rPr lang="en-US" sz="1800" b="1" kern="1200" dirty="0" smtClean="0"/>
            <a:t> </a:t>
          </a:r>
          <a:r>
            <a:rPr lang="en-US" sz="1800" b="1" kern="1200" dirty="0" err="1" smtClean="0"/>
            <a:t>procentului</a:t>
          </a:r>
          <a:r>
            <a:rPr lang="en-US" sz="1800" b="1" kern="1200" dirty="0" smtClean="0"/>
            <a:t> de 100% din valoarea </a:t>
          </a:r>
          <a:r>
            <a:rPr lang="en-US" sz="1800" b="1" kern="1200" dirty="0" err="1" smtClean="0"/>
            <a:t>avansului</a:t>
          </a:r>
          <a:r>
            <a:rPr lang="en-US" sz="1800" b="1" kern="1200" dirty="0" smtClean="0"/>
            <a:t>, în </a:t>
          </a:r>
          <a:r>
            <a:rPr lang="en-US" sz="1800" b="1" kern="1200" dirty="0" err="1" smtClean="0"/>
            <a:t>conformitate</a:t>
          </a:r>
          <a:r>
            <a:rPr lang="en-US" sz="1800" b="1" kern="1200" dirty="0" smtClean="0"/>
            <a:t> cu art. 45 (4) și art. 63 ale R (UE) nr. 1305/2013</a:t>
          </a:r>
          <a:endParaRPr lang="ro-RO" sz="1800" b="1" kern="1200" dirty="0" smtClean="0"/>
        </a:p>
      </dsp:txBody>
      <dsp:txXfrm>
        <a:off x="0" y="704987"/>
        <a:ext cx="8424936" cy="1226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C9146-53D2-4AF0-8288-E0829C64D448}">
      <dsp:nvSpPr>
        <dsp:cNvPr id="0" name=""/>
        <dsp:cNvSpPr/>
      </dsp:nvSpPr>
      <dsp:spPr>
        <a:xfrm>
          <a:off x="-122111" y="723815"/>
          <a:ext cx="2448272" cy="5003425"/>
        </a:xfrm>
        <a:prstGeom prst="circularArrow">
          <a:avLst>
            <a:gd name="adj1" fmla="val 10980"/>
            <a:gd name="adj2" fmla="val 1142322"/>
            <a:gd name="adj3" fmla="val 9000000"/>
            <a:gd name="adj4" fmla="val 10800000"/>
            <a:gd name="adj5" fmla="val 125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043F5-4490-4F1F-9AF5-B693E5276737}">
      <dsp:nvSpPr>
        <dsp:cNvPr id="0" name=""/>
        <dsp:cNvSpPr/>
      </dsp:nvSpPr>
      <dsp:spPr>
        <a:xfrm>
          <a:off x="2376266" y="1194766"/>
          <a:ext cx="6504074" cy="4283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endParaRPr lang="ro-RO" sz="2000" b="0" kern="1200" spc="-100" baseline="0" dirty="0" smtClean="0">
            <a:solidFill>
              <a:srgbClr val="1F4AA1"/>
            </a:solidFill>
            <a:latin typeface="Calibri" pitchFamily="34" charset="0"/>
            <a:ea typeface="+mn-ea"/>
            <a:cs typeface="Calibri" pitchFamily="34" charset="0"/>
          </a:endParaRPr>
        </a:p>
        <a:p>
          <a:pPr marL="228600" lvl="1" indent="-228600" algn="l" defTabSz="889000">
            <a:lnSpc>
              <a:spcPct val="90000"/>
            </a:lnSpc>
            <a:spcBef>
              <a:spcPct val="0"/>
            </a:spcBef>
            <a:spcAft>
              <a:spcPct val="15000"/>
            </a:spcAft>
            <a:buChar char="••"/>
          </a:pPr>
          <a:r>
            <a:rPr lang="vi-VN" sz="2000" b="0" kern="1200" spc="-100" baseline="0" dirty="0" smtClean="0">
              <a:solidFill>
                <a:srgbClr val="1F4AA1"/>
              </a:solidFill>
              <a:latin typeface="Calibri" pitchFamily="34" charset="0"/>
              <a:ea typeface="+mn-ea"/>
            </a:rPr>
            <a:t>Solicitantul trebuie să se încadreze în categoria beneficiarilor eligibili;</a:t>
          </a:r>
          <a:endParaRPr lang="ro-RO" sz="2000" b="0" kern="1200" spc="-100" baseline="0" dirty="0">
            <a:solidFill>
              <a:srgbClr val="1F4AA1"/>
            </a:solidFill>
            <a:latin typeface="Calibri" pitchFamily="34" charset="0"/>
            <a:ea typeface="+mn-ea"/>
            <a:cs typeface="Calibri" pitchFamily="34" charset="0"/>
          </a:endParaRPr>
        </a:p>
        <a:p>
          <a:pPr marL="228600" lvl="1" indent="-228600" algn="l" defTabSz="889000">
            <a:lnSpc>
              <a:spcPct val="90000"/>
            </a:lnSpc>
            <a:spcBef>
              <a:spcPct val="0"/>
            </a:spcBef>
            <a:spcAft>
              <a:spcPct val="15000"/>
            </a:spcAft>
            <a:buChar char="••"/>
          </a:pPr>
          <a:r>
            <a:rPr lang="vi-VN" sz="2000" b="0" kern="1200" spc="-100" baseline="0" dirty="0" smtClean="0">
              <a:solidFill>
                <a:srgbClr val="1F4AA1"/>
              </a:solidFill>
              <a:latin typeface="Calibri" pitchFamily="34" charset="0"/>
              <a:ea typeface="+mn-ea"/>
            </a:rPr>
            <a:t>Investiția trebuie să se încadreze în cel puțin unul din tipurile de sprijin prevăzute prin sub-măsură;</a:t>
          </a:r>
          <a:endParaRPr lang="ro-RO" sz="2000" b="0" kern="1200" spc="-100" baseline="0" dirty="0" smtClean="0">
            <a:solidFill>
              <a:srgbClr val="1F4AA1"/>
            </a:solidFill>
            <a:latin typeface="Calibri" pitchFamily="34" charset="0"/>
            <a:ea typeface="+mn-ea"/>
          </a:endParaRPr>
        </a:p>
        <a:p>
          <a:pPr marL="228600" lvl="1" indent="-228600" algn="l" defTabSz="889000">
            <a:lnSpc>
              <a:spcPct val="90000"/>
            </a:lnSpc>
            <a:spcBef>
              <a:spcPct val="0"/>
            </a:spcBef>
            <a:spcAft>
              <a:spcPct val="15000"/>
            </a:spcAft>
            <a:buChar char="••"/>
          </a:pPr>
          <a:r>
            <a:rPr lang="vi-VN" sz="2000" b="0" kern="1200" spc="-100" baseline="0" dirty="0" smtClean="0">
              <a:solidFill>
                <a:srgbClr val="1F4AA1"/>
              </a:solidFill>
              <a:latin typeface="Calibri" pitchFamily="34" charset="0"/>
              <a:ea typeface="+mn-ea"/>
            </a:rPr>
            <a:t>Solicitantul trebuie să își desfășoare activitatea aferentă investiției finanțate în spațiul rural;</a:t>
          </a:r>
          <a:endParaRPr lang="ro-RO" sz="2000" b="0" kern="1200" spc="-100" baseline="0" dirty="0" smtClean="0">
            <a:solidFill>
              <a:srgbClr val="1F4AA1"/>
            </a:solidFill>
            <a:latin typeface="Calibri" pitchFamily="34" charset="0"/>
            <a:ea typeface="+mn-ea"/>
          </a:endParaRPr>
        </a:p>
        <a:p>
          <a:pPr marL="228600" lvl="1" indent="-228600" algn="l" defTabSz="889000">
            <a:lnSpc>
              <a:spcPct val="90000"/>
            </a:lnSpc>
            <a:spcBef>
              <a:spcPct val="0"/>
            </a:spcBef>
            <a:spcAft>
              <a:spcPct val="15000"/>
            </a:spcAft>
            <a:buChar char="••"/>
          </a:pPr>
          <a:r>
            <a:rPr lang="vi-VN" sz="2000" b="0" kern="1200" spc="-100" baseline="0" dirty="0" smtClean="0">
              <a:solidFill>
                <a:srgbClr val="1F4AA1"/>
              </a:solidFill>
              <a:latin typeface="Calibri" pitchFamily="34" charset="0"/>
              <a:ea typeface="+mn-ea"/>
            </a:rPr>
            <a:t>Solicitantul  trebuie să demonstreze capacitatea de a asigura cofinanțarea investiției;</a:t>
          </a:r>
          <a:endParaRPr lang="ro-RO" sz="2000" b="0" kern="1200" spc="-100" baseline="0" dirty="0" smtClean="0">
            <a:solidFill>
              <a:srgbClr val="1F4AA1"/>
            </a:solidFill>
            <a:latin typeface="Calibri" pitchFamily="34" charset="0"/>
            <a:ea typeface="+mn-ea"/>
          </a:endParaRPr>
        </a:p>
        <a:p>
          <a:pPr marL="228600" lvl="1" indent="-228600" algn="l" defTabSz="889000">
            <a:lnSpc>
              <a:spcPct val="90000"/>
            </a:lnSpc>
            <a:spcBef>
              <a:spcPct val="0"/>
            </a:spcBef>
            <a:spcAft>
              <a:spcPct val="15000"/>
            </a:spcAft>
            <a:buChar char="••"/>
          </a:pPr>
          <a:r>
            <a:rPr lang="vi-VN" sz="2000" b="0" kern="1200" spc="-100" baseline="0" dirty="0" smtClean="0">
              <a:solidFill>
                <a:srgbClr val="1F4AA1"/>
              </a:solidFill>
              <a:latin typeface="Calibri" pitchFamily="34" charset="0"/>
              <a:ea typeface="+mn-ea"/>
            </a:rPr>
            <a:t>Viabilitatea economică a investiției trebuie să fie demonstrată pe baza prezentării unei documentații tehnico-economice;</a:t>
          </a:r>
          <a:endParaRPr lang="ro-RO" sz="2000" b="0" kern="1200" spc="-100" baseline="0" dirty="0" smtClean="0">
            <a:solidFill>
              <a:srgbClr val="1F4AA1"/>
            </a:solidFill>
            <a:latin typeface="Calibri" pitchFamily="34" charset="0"/>
            <a:ea typeface="+mn-ea"/>
          </a:endParaRPr>
        </a:p>
        <a:p>
          <a:pPr marL="228600" lvl="1" indent="-228600" algn="l" defTabSz="889000">
            <a:lnSpc>
              <a:spcPct val="90000"/>
            </a:lnSpc>
            <a:spcBef>
              <a:spcPct val="0"/>
            </a:spcBef>
            <a:spcAft>
              <a:spcPct val="15000"/>
            </a:spcAft>
            <a:buChar char="••"/>
          </a:pPr>
          <a:r>
            <a:rPr lang="vi-VN" sz="2000" b="0" kern="1200" spc="-100" baseline="0" dirty="0" smtClean="0">
              <a:solidFill>
                <a:srgbClr val="1F4AA1"/>
              </a:solidFill>
              <a:latin typeface="Calibri" pitchFamily="34" charset="0"/>
              <a:ea typeface="+mn-ea"/>
            </a:rPr>
            <a:t>Întreprinderea nu trebuie să fie în dificultate în conformitate cu Liniile directoare privind ajutorul de stat pentru salvarea şi restructurarea întreprinderilor în dificultate;</a:t>
          </a:r>
          <a:endParaRPr lang="ro-RO" sz="2000" b="0" kern="1200" spc="-100" baseline="0" dirty="0" smtClean="0">
            <a:solidFill>
              <a:srgbClr val="1F4AA1"/>
            </a:solidFill>
            <a:latin typeface="Calibri" pitchFamily="34" charset="0"/>
            <a:ea typeface="+mn-ea"/>
          </a:endParaRPr>
        </a:p>
        <a:p>
          <a:pPr marL="228600" lvl="1" indent="-228600" algn="l" defTabSz="889000">
            <a:lnSpc>
              <a:spcPct val="90000"/>
            </a:lnSpc>
            <a:spcBef>
              <a:spcPct val="0"/>
            </a:spcBef>
            <a:spcAft>
              <a:spcPct val="15000"/>
            </a:spcAft>
            <a:buChar char="••"/>
          </a:pPr>
          <a:r>
            <a:rPr lang="vi-VN" sz="2000" b="0" kern="1200" spc="-100" baseline="0" dirty="0" smtClean="0">
              <a:solidFill>
                <a:srgbClr val="1F4AA1"/>
              </a:solidFill>
              <a:latin typeface="Calibri" pitchFamily="34" charset="0"/>
              <a:ea typeface="+mn-ea"/>
            </a:rPr>
            <a:t>Investiția va fi precedată de o evaluare a impactului preconizat asupra mediului și dacă aceasta poate avea efecte negative asupra mediului, în conformitate cu legislația în vigoare menționată în capitolul 8.1.</a:t>
          </a:r>
          <a:r>
            <a:rPr lang="vi-VN" sz="1800" kern="1200" dirty="0" smtClean="0">
              <a:latin typeface="Calibri" pitchFamily="34" charset="0"/>
              <a:ea typeface="+mn-ea"/>
              <a:cs typeface="Calibri" pitchFamily="34" charset="0"/>
            </a:rPr>
            <a:t/>
          </a:r>
          <a:br>
            <a:rPr lang="vi-VN" sz="1800" kern="1200" dirty="0" smtClean="0">
              <a:latin typeface="Calibri" pitchFamily="34" charset="0"/>
              <a:ea typeface="+mn-ea"/>
              <a:cs typeface="Calibri" pitchFamily="34" charset="0"/>
            </a:rPr>
          </a:br>
          <a:endParaRPr lang="ro-RO" sz="2000" b="0" kern="1200" spc="-100" baseline="0" dirty="0" smtClean="0">
            <a:solidFill>
              <a:srgbClr val="1F4AA1"/>
            </a:solidFill>
            <a:latin typeface="Calibri" pitchFamily="34" charset="0"/>
            <a:ea typeface="+mn-ea"/>
          </a:endParaRPr>
        </a:p>
      </dsp:txBody>
      <dsp:txXfrm>
        <a:off x="2376266" y="1194766"/>
        <a:ext cx="6504074" cy="4283869"/>
      </dsp:txXfrm>
    </dsp:sp>
    <dsp:sp modelId="{715ACC62-4E04-4BC3-8083-D23A44BF33C1}">
      <dsp:nvSpPr>
        <dsp:cNvPr id="0" name=""/>
        <dsp:cNvSpPr/>
      </dsp:nvSpPr>
      <dsp:spPr>
        <a:xfrm>
          <a:off x="432765" y="2112492"/>
          <a:ext cx="1461351" cy="19625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b="1" kern="1200" dirty="0" smtClean="0">
              <a:solidFill>
                <a:schemeClr val="accent5">
                  <a:lumMod val="75000"/>
                </a:schemeClr>
              </a:solidFill>
              <a:latin typeface="Calibri" pitchFamily="34" charset="0"/>
              <a:ea typeface="+mn-ea"/>
              <a:cs typeface="Calibri" pitchFamily="34" charset="0"/>
            </a:rPr>
            <a:t>Condiții de eligibilitate</a:t>
          </a:r>
          <a:r>
            <a:rPr lang="vi-VN" sz="2800" b="1" kern="1200" dirty="0" smtClean="0">
              <a:solidFill>
                <a:schemeClr val="accent5">
                  <a:lumMod val="75000"/>
                </a:schemeClr>
              </a:solidFill>
              <a:latin typeface="Calibri" pitchFamily="34" charset="0"/>
              <a:ea typeface="+mn-ea"/>
              <a:cs typeface="Calibri" pitchFamily="34" charset="0"/>
            </a:rPr>
            <a:t/>
          </a:r>
          <a:br>
            <a:rPr lang="vi-VN" sz="2800" b="1" kern="1200" dirty="0" smtClean="0">
              <a:solidFill>
                <a:schemeClr val="accent5">
                  <a:lumMod val="75000"/>
                </a:schemeClr>
              </a:solidFill>
              <a:latin typeface="Calibri" pitchFamily="34" charset="0"/>
              <a:ea typeface="+mn-ea"/>
              <a:cs typeface="Calibri" pitchFamily="34" charset="0"/>
            </a:rPr>
          </a:br>
          <a:endParaRPr lang="ro-RO" sz="2800" b="1" kern="1200" dirty="0">
            <a:solidFill>
              <a:schemeClr val="accent5">
                <a:lumMod val="75000"/>
              </a:schemeClr>
            </a:solidFill>
          </a:endParaRPr>
        </a:p>
      </dsp:txBody>
      <dsp:txXfrm>
        <a:off x="432765" y="2112492"/>
        <a:ext cx="1461351" cy="19625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C105E-F909-40E9-92C1-4297EB28928A}">
      <dsp:nvSpPr>
        <dsp:cNvPr id="0" name=""/>
        <dsp:cNvSpPr/>
      </dsp:nvSpPr>
      <dsp:spPr>
        <a:xfrm>
          <a:off x="2349508" y="603230"/>
          <a:ext cx="5601964" cy="5601964"/>
        </a:xfrm>
        <a:prstGeom prst="circularArrow">
          <a:avLst>
            <a:gd name="adj1" fmla="val 5544"/>
            <a:gd name="adj2" fmla="val 330680"/>
            <a:gd name="adj3" fmla="val 14699672"/>
            <a:gd name="adj4" fmla="val 16845693"/>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99D54-DB75-48BD-A250-EFFF0C5BE2C7}">
      <dsp:nvSpPr>
        <dsp:cNvPr id="0" name=""/>
        <dsp:cNvSpPr/>
      </dsp:nvSpPr>
      <dsp:spPr>
        <a:xfrm>
          <a:off x="4393167" y="344616"/>
          <a:ext cx="1514645" cy="1386763"/>
        </a:xfrm>
        <a:prstGeom prst="roundRect">
          <a:avLst/>
        </a:prstGeom>
        <a:solidFill>
          <a:schemeClr val="lt1"/>
        </a:solidFill>
        <a:ln w="26425"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t-IT" sz="1600" kern="1200" dirty="0" smtClean="0">
              <a:latin typeface="Calibri" panose="020F0502020204030204" pitchFamily="34" charset="0"/>
            </a:rPr>
            <a:t>Prezența unui singur GAL pe teritoriul eligibil LEADER</a:t>
          </a:r>
          <a:endParaRPr lang="ro-RO" sz="1600" kern="1200" dirty="0" smtClean="0">
            <a:latin typeface="Calibri" panose="020F0502020204030204" pitchFamily="34" charset="0"/>
          </a:endParaRPr>
        </a:p>
      </dsp:txBody>
      <dsp:txXfrm>
        <a:off x="4460863" y="412312"/>
        <a:ext cx="1379253" cy="1251371"/>
      </dsp:txXfrm>
    </dsp:sp>
    <dsp:sp modelId="{E8C4F5A1-DC4A-4A96-B42D-0D057EEAACA7}">
      <dsp:nvSpPr>
        <dsp:cNvPr id="0" name=""/>
        <dsp:cNvSpPr/>
      </dsp:nvSpPr>
      <dsp:spPr>
        <a:xfrm>
          <a:off x="6611219" y="850416"/>
          <a:ext cx="2857324" cy="924597"/>
        </a:xfrm>
        <a:prstGeom prst="roundRect">
          <a:avLst/>
        </a:prstGeom>
        <a:solidFill>
          <a:schemeClr val="lt1"/>
        </a:solidFill>
        <a:ln w="2642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vi-VN" sz="1600" kern="1200" dirty="0" smtClean="0">
              <a:latin typeface="Calibri" panose="020F0502020204030204" pitchFamily="34" charset="0"/>
            </a:rPr>
            <a:t>Parteneriatul trebuie să fie constituit din minimum 51% reprezentanți ai mediului privat și ai societății civile;</a:t>
          </a:r>
          <a:endParaRPr lang="ro-RO" kern="1200" dirty="0"/>
        </a:p>
      </dsp:txBody>
      <dsp:txXfrm>
        <a:off x="6656354" y="895551"/>
        <a:ext cx="2767054" cy="834327"/>
      </dsp:txXfrm>
    </dsp:sp>
    <dsp:sp modelId="{8FD21506-8D65-408D-89AF-19EB383AFEF3}">
      <dsp:nvSpPr>
        <dsp:cNvPr id="0" name=""/>
        <dsp:cNvSpPr/>
      </dsp:nvSpPr>
      <dsp:spPr>
        <a:xfrm>
          <a:off x="6584962" y="3946749"/>
          <a:ext cx="2883585" cy="1122745"/>
        </a:xfrm>
        <a:prstGeom prst="roundRect">
          <a:avLst/>
        </a:prstGeom>
        <a:solidFill>
          <a:schemeClr val="lt1"/>
        </a:solidFill>
        <a:ln w="2642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dirty="0" smtClean="0">
              <a:latin typeface="Calibri" panose="020F0502020204030204" pitchFamily="34" charset="0"/>
            </a:rPr>
            <a:t>Organizațiile din mediul urban trebuie să reprezinte maximum 25% la nivel decizional </a:t>
          </a:r>
          <a:endParaRPr lang="ro-RO" sz="1600" kern="1200" dirty="0">
            <a:latin typeface="Calibri" panose="020F0502020204030204" pitchFamily="34" charset="0"/>
          </a:endParaRPr>
        </a:p>
      </dsp:txBody>
      <dsp:txXfrm>
        <a:off x="6639770" y="4001557"/>
        <a:ext cx="2773969" cy="1013129"/>
      </dsp:txXfrm>
    </dsp:sp>
    <dsp:sp modelId="{B2B37518-0FD5-4A5E-B7B1-74F283508D48}">
      <dsp:nvSpPr>
        <dsp:cNvPr id="0" name=""/>
        <dsp:cNvSpPr/>
      </dsp:nvSpPr>
      <dsp:spPr>
        <a:xfrm>
          <a:off x="321315" y="2854481"/>
          <a:ext cx="3077330" cy="803585"/>
        </a:xfrm>
        <a:prstGeom prst="roundRect">
          <a:avLst/>
        </a:prstGeom>
        <a:solidFill>
          <a:schemeClr val="lt1">
            <a:hueOff val="0"/>
            <a:satOff val="0"/>
            <a:lumOff val="0"/>
            <a:alphaOff val="0"/>
          </a:schemeClr>
        </a:solidFill>
        <a:ln w="444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dirty="0" smtClean="0">
              <a:latin typeface="Calibri" panose="020F0502020204030204" pitchFamily="34" charset="0"/>
            </a:rPr>
            <a:t>Teritoriul  cu o populație cuprinsă între 10.000 – 100.000 de locuitori</a:t>
          </a:r>
          <a:endParaRPr lang="ro-RO" sz="1600" kern="1200" dirty="0">
            <a:latin typeface="Calibri" panose="020F0502020204030204" pitchFamily="34" charset="0"/>
          </a:endParaRPr>
        </a:p>
      </dsp:txBody>
      <dsp:txXfrm>
        <a:off x="360543" y="2893709"/>
        <a:ext cx="2998874" cy="725129"/>
      </dsp:txXfrm>
    </dsp:sp>
    <dsp:sp modelId="{22507265-9A1C-4B33-8BAE-3D0819D73689}">
      <dsp:nvSpPr>
        <dsp:cNvPr id="0" name=""/>
        <dsp:cNvSpPr/>
      </dsp:nvSpPr>
      <dsp:spPr>
        <a:xfrm>
          <a:off x="3974057" y="4810836"/>
          <a:ext cx="2277007" cy="871287"/>
        </a:xfrm>
        <a:prstGeom prst="roundRect">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vi-VN" sz="1600" kern="1200" dirty="0" smtClean="0">
              <a:latin typeface="Calibri" panose="020F0502020204030204" pitchFamily="34" charset="0"/>
            </a:rPr>
            <a:t>Teritoriul acoperit de GAL trebuie să fie omogen;</a:t>
          </a:r>
          <a:endParaRPr lang="ro-RO" sz="1600" kern="1200" dirty="0">
            <a:latin typeface="Calibri" panose="020F0502020204030204" pitchFamily="34" charset="0"/>
          </a:endParaRPr>
        </a:p>
      </dsp:txBody>
      <dsp:txXfrm>
        <a:off x="4016590" y="4853369"/>
        <a:ext cx="2191941" cy="786221"/>
      </dsp:txXfrm>
    </dsp:sp>
    <dsp:sp modelId="{A2918A72-F4FD-4A0B-A04A-422537C94715}">
      <dsp:nvSpPr>
        <dsp:cNvPr id="0" name=""/>
        <dsp:cNvSpPr/>
      </dsp:nvSpPr>
      <dsp:spPr>
        <a:xfrm>
          <a:off x="6911574" y="2218563"/>
          <a:ext cx="2548635" cy="1423334"/>
        </a:xfrm>
        <a:prstGeom prst="roundRect">
          <a:avLst/>
        </a:prstGeom>
        <a:solidFill>
          <a:schemeClr val="lt1">
            <a:hueOff val="0"/>
            <a:satOff val="0"/>
            <a:lumOff val="0"/>
            <a:alphaOff val="0"/>
          </a:schemeClr>
        </a:solidFill>
        <a:ln w="44450"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1600" kern="1200" dirty="0" smtClean="0">
              <a:latin typeface="Calibri" panose="020F0502020204030204" pitchFamily="34" charset="0"/>
            </a:rPr>
            <a:t>Populația care provine din orașele mici nu va depăși  25% din totalul populației acoperite din teritoriu;</a:t>
          </a:r>
          <a:endParaRPr lang="ro-RO" sz="1600" kern="1200" dirty="0" smtClean="0">
            <a:latin typeface="Calibri" panose="020F0502020204030204" pitchFamily="34" charset="0"/>
          </a:endParaRPr>
        </a:p>
      </dsp:txBody>
      <dsp:txXfrm>
        <a:off x="6981055" y="2288044"/>
        <a:ext cx="2409673" cy="1284372"/>
      </dsp:txXfrm>
    </dsp:sp>
    <dsp:sp modelId="{8C86ED36-33C4-4432-83E0-C13CA42639F7}">
      <dsp:nvSpPr>
        <dsp:cNvPr id="0" name=""/>
        <dsp:cNvSpPr/>
      </dsp:nvSpPr>
      <dsp:spPr>
        <a:xfrm>
          <a:off x="349756" y="4018751"/>
          <a:ext cx="3003882" cy="1249117"/>
        </a:xfrm>
        <a:prstGeom prst="roundRect">
          <a:avLst/>
        </a:prstGeom>
        <a:solidFill>
          <a:schemeClr val="lt1"/>
        </a:solidFill>
        <a:ln w="26425"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1600" kern="1200" dirty="0" smtClean="0">
              <a:latin typeface="Calibri" panose="020F0502020204030204" pitchFamily="34" charset="0"/>
            </a:rPr>
            <a:t>Strategia de dezvoltare locală prezintă toate elementele menționate în secțiunea ”Conținutul SDL-urilor”;</a:t>
          </a:r>
          <a:endParaRPr lang="ro-RO" sz="1600" kern="1200" dirty="0" smtClean="0">
            <a:latin typeface="Calibri" panose="020F0502020204030204" pitchFamily="34" charset="0"/>
          </a:endParaRPr>
        </a:p>
      </dsp:txBody>
      <dsp:txXfrm>
        <a:off x="410733" y="4079728"/>
        <a:ext cx="2881928" cy="1127163"/>
      </dsp:txXfrm>
    </dsp:sp>
    <dsp:sp modelId="{51FBA5EA-7A80-477A-8B0B-67694F2AD7F5}">
      <dsp:nvSpPr>
        <dsp:cNvPr id="0" name=""/>
        <dsp:cNvSpPr/>
      </dsp:nvSpPr>
      <dsp:spPr>
        <a:xfrm>
          <a:off x="324544" y="562372"/>
          <a:ext cx="3066497" cy="2055949"/>
        </a:xfrm>
        <a:prstGeom prst="roundRect">
          <a:avLst/>
        </a:prstGeom>
        <a:solidFill>
          <a:schemeClr val="lt1"/>
        </a:solidFill>
        <a:ln w="264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o-RO" sz="1600" kern="1200" noProof="1" smtClean="0">
              <a:latin typeface="Calibri" panose="020F0502020204030204" pitchFamily="34" charset="0"/>
            </a:rPr>
            <a:t>Strategia este coerentă (contribuie la obiectivele strategice din PDR, reflectă nevoile de dezvoltare din teritoriu identificate în analiza SWOT și strategia este relevantă în ceea ce privește prioritățile și obiectivele stabilite).</a:t>
          </a:r>
          <a:endParaRPr lang="ro-RO" sz="1600" kern="1200" noProof="1">
            <a:latin typeface="Calibri" panose="020F0502020204030204" pitchFamily="34" charset="0"/>
          </a:endParaRPr>
        </a:p>
      </dsp:txBody>
      <dsp:txXfrm>
        <a:off x="424907" y="662735"/>
        <a:ext cx="2865771" cy="1855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4B23D-58F9-4CD6-B4DA-CB1A096F3973}">
      <dsp:nvSpPr>
        <dsp:cNvPr id="0" name=""/>
        <dsp:cNvSpPr/>
      </dsp:nvSpPr>
      <dsp:spPr>
        <a:xfrm>
          <a:off x="0" y="0"/>
          <a:ext cx="4536504" cy="4536504"/>
        </a:xfrm>
        <a:prstGeom prst="pie">
          <a:avLst>
            <a:gd name="adj1" fmla="val 5400000"/>
            <a:gd name="adj2" fmla="val 16200000"/>
          </a:avLst>
        </a:prstGeom>
        <a:solidFill>
          <a:schemeClr val="lt1"/>
        </a:solidFill>
        <a:ln w="26425"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sp>
    <dsp:sp modelId="{E79C1F9F-DA28-45AE-924C-C23CF1FC6BEB}">
      <dsp:nvSpPr>
        <dsp:cNvPr id="0" name=""/>
        <dsp:cNvSpPr/>
      </dsp:nvSpPr>
      <dsp:spPr>
        <a:xfrm>
          <a:off x="2268252" y="0"/>
          <a:ext cx="5724635" cy="4536504"/>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o-RO" sz="2700" b="1" kern="1200" dirty="0" smtClean="0">
              <a:latin typeface="Calibri" panose="020F0502020204030204" pitchFamily="34" charset="0"/>
            </a:rPr>
            <a:t>80% </a:t>
          </a:r>
          <a:r>
            <a:rPr lang="ro-RO" sz="2700" kern="1200" dirty="0" smtClean="0">
              <a:latin typeface="Calibri" panose="020F0502020204030204" pitchFamily="34" charset="0"/>
            </a:rPr>
            <a:t>din alocarea totală pentru SDL vor fi acordați în funcție de populația și suprafața totală a teritoriului eligibil LEADER, rezultând o valoare pe locuitor și km²</a:t>
          </a:r>
          <a:endParaRPr lang="ro-RO" sz="2700" kern="1200" dirty="0">
            <a:latin typeface="Calibri" panose="020F0502020204030204" pitchFamily="34" charset="0"/>
          </a:endParaRPr>
        </a:p>
      </dsp:txBody>
      <dsp:txXfrm>
        <a:off x="2268252" y="0"/>
        <a:ext cx="5724635" cy="2154839"/>
      </dsp:txXfrm>
    </dsp:sp>
    <dsp:sp modelId="{02C058E4-5845-45A1-A1B6-00A7B2004141}">
      <dsp:nvSpPr>
        <dsp:cNvPr id="0" name=""/>
        <dsp:cNvSpPr/>
      </dsp:nvSpPr>
      <dsp:spPr>
        <a:xfrm>
          <a:off x="1190832" y="2154839"/>
          <a:ext cx="2154839" cy="2154839"/>
        </a:xfrm>
        <a:prstGeom prst="pie">
          <a:avLst>
            <a:gd name="adj1" fmla="val 5400000"/>
            <a:gd name="adj2" fmla="val 16200000"/>
          </a:avLst>
        </a:prstGeom>
        <a:gradFill rotWithShape="0">
          <a:gsLst>
            <a:gs pos="0">
              <a:schemeClr val="accent2">
                <a:hueOff val="1799954"/>
                <a:satOff val="48584"/>
                <a:lumOff val="5099"/>
                <a:alphaOff val="0"/>
                <a:shade val="70000"/>
                <a:satMod val="150000"/>
              </a:schemeClr>
            </a:gs>
            <a:gs pos="34000">
              <a:schemeClr val="accent2">
                <a:hueOff val="1799954"/>
                <a:satOff val="48584"/>
                <a:lumOff val="5099"/>
                <a:alphaOff val="0"/>
                <a:shade val="70000"/>
                <a:satMod val="140000"/>
              </a:schemeClr>
            </a:gs>
            <a:gs pos="70000">
              <a:schemeClr val="accent2">
                <a:hueOff val="1799954"/>
                <a:satOff val="48584"/>
                <a:lumOff val="5099"/>
                <a:alphaOff val="0"/>
                <a:tint val="100000"/>
                <a:shade val="90000"/>
                <a:satMod val="140000"/>
              </a:schemeClr>
            </a:gs>
            <a:gs pos="100000">
              <a:schemeClr val="accent2">
                <a:hueOff val="1799954"/>
                <a:satOff val="48584"/>
                <a:lumOff val="5099"/>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DF87CD-97B5-4A9C-AB32-D867EC19DFAC}">
      <dsp:nvSpPr>
        <dsp:cNvPr id="0" name=""/>
        <dsp:cNvSpPr/>
      </dsp:nvSpPr>
      <dsp:spPr>
        <a:xfrm>
          <a:off x="2268252" y="2016218"/>
          <a:ext cx="5724635" cy="2478065"/>
        </a:xfrm>
        <a:prstGeom prst="rect">
          <a:avLst/>
        </a:prstGeom>
        <a:solidFill>
          <a:schemeClr val="lt1">
            <a:alpha val="90000"/>
            <a:hueOff val="0"/>
            <a:satOff val="0"/>
            <a:lumOff val="0"/>
            <a:alphaOff val="0"/>
          </a:schemeClr>
        </a:solidFill>
        <a:ln w="9525" cap="flat" cmpd="sng" algn="ctr">
          <a:solidFill>
            <a:schemeClr val="accent2">
              <a:hueOff val="1799954"/>
              <a:satOff val="48584"/>
              <a:lumOff val="5099"/>
              <a:alphaOff val="0"/>
            </a:schemeClr>
          </a:solidFill>
          <a:prstDash val="solid"/>
        </a:ln>
        <a:effectLst>
          <a:outerShdw blurRad="38100" dist="25400" dir="2700000" algn="br"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o-RO" sz="2700" b="1" kern="1200" dirty="0" smtClean="0">
              <a:latin typeface="Calibri" panose="020F0502020204030204" pitchFamily="34" charset="0"/>
            </a:rPr>
            <a:t>20% </a:t>
          </a:r>
          <a:r>
            <a:rPr lang="ro-RO" sz="2700" kern="1200" dirty="0" smtClean="0">
              <a:latin typeface="Calibri" panose="020F0502020204030204" pitchFamily="34" charset="0"/>
            </a:rPr>
            <a:t>din alocarea totală pentru SDL se acordă SDL-urilor care obțin nivelul cel mai înalt de calitate, rezultat ca urmare a procesului de selecție.</a:t>
          </a:r>
        </a:p>
      </dsp:txBody>
      <dsp:txXfrm>
        <a:off x="2268252" y="2016218"/>
        <a:ext cx="5724635" cy="24780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314DC-152F-4163-9EA7-F9814A22DC01}">
      <dsp:nvSpPr>
        <dsp:cNvPr id="0" name=""/>
        <dsp:cNvSpPr/>
      </dsp:nvSpPr>
      <dsp:spPr>
        <a:xfrm>
          <a:off x="1247415" y="0"/>
          <a:ext cx="8941502" cy="1367028"/>
        </a:xfrm>
        <a:prstGeom prst="roundRect">
          <a:avLst/>
        </a:prstGeom>
        <a:solidFill>
          <a:schemeClr val="lt1">
            <a:hueOff val="0"/>
            <a:satOff val="0"/>
            <a:lumOff val="0"/>
            <a:alphaOff val="0"/>
          </a:schemeClr>
        </a:solidFill>
        <a:ln w="444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vi-VN" sz="1800" kern="1200" dirty="0" smtClean="0">
              <a:latin typeface="Calibri" panose="020F0502020204030204" pitchFamily="34" charset="0"/>
              <a:ea typeface="Verdana" panose="020B0604030504040204" pitchFamily="34" charset="0"/>
              <a:cs typeface="Verdana" panose="020B0604030504040204" pitchFamily="34" charset="0"/>
            </a:rPr>
            <a:t>În strategiile elaborate vor fi incluse măsuri care ating obiectivele SDL, contribuie la obiectivele FEADR (așa cum sunt stabilite la art. 4 din Regulamentul UE nr. 1305/2013) și sunt conforme cu prioritățile strategice identificate în Acordul de Parteneriat și PNDR și generează valoare adaugată în teritoriu.</a:t>
          </a:r>
        </a:p>
      </dsp:txBody>
      <dsp:txXfrm>
        <a:off x="1314148" y="66733"/>
        <a:ext cx="8808036" cy="1233562"/>
      </dsp:txXfrm>
    </dsp:sp>
    <dsp:sp modelId="{5EA06BDC-7662-4B3D-A121-BB14FEE9C0D0}">
      <dsp:nvSpPr>
        <dsp:cNvPr id="0" name=""/>
        <dsp:cNvSpPr/>
      </dsp:nvSpPr>
      <dsp:spPr>
        <a:xfrm>
          <a:off x="3131100" y="936430"/>
          <a:ext cx="4068028" cy="4068028"/>
        </a:xfrm>
        <a:custGeom>
          <a:avLst/>
          <a:gdLst/>
          <a:ahLst/>
          <a:cxnLst/>
          <a:rect l="0" t="0" r="0" b="0"/>
          <a:pathLst>
            <a:path>
              <a:moveTo>
                <a:pt x="3355828" y="488044"/>
              </a:moveTo>
              <a:arcTo wR="2034014" hR="2034014" stAng="18631840" swAng="461992"/>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52B389A-4E8A-4687-B129-EEA373344CEC}">
      <dsp:nvSpPr>
        <dsp:cNvPr id="0" name=""/>
        <dsp:cNvSpPr/>
      </dsp:nvSpPr>
      <dsp:spPr>
        <a:xfrm>
          <a:off x="6298272" y="1684565"/>
          <a:ext cx="3595733" cy="2652110"/>
        </a:xfrm>
        <a:prstGeom prst="roundRect">
          <a:avLst/>
        </a:prstGeom>
        <a:solidFill>
          <a:schemeClr val="lt1">
            <a:hueOff val="0"/>
            <a:satOff val="0"/>
            <a:lumOff val="0"/>
            <a:alphaOff val="0"/>
          </a:schemeClr>
        </a:solidFill>
        <a:ln w="444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Verdana" panose="020B0604030504040204" pitchFamily="34" charset="0"/>
              <a:ea typeface="Verdana" panose="020B0604030504040204" pitchFamily="34" charset="0"/>
              <a:cs typeface="Verdana" panose="020B0604030504040204" pitchFamily="34" charset="0"/>
            </a:rPr>
            <a:t>Pentru asigurarea principiilor de transparență a procesului de selecție, GAL va respecta condițiile minime obligatorii de publicitate, care vor fi definite în cadrul național de implementare. </a:t>
          </a:r>
          <a:endParaRPr lang="ro-RO" sz="1800" kern="1200" dirty="0">
            <a:latin typeface="Verdana" panose="020B0604030504040204" pitchFamily="34" charset="0"/>
            <a:ea typeface="Verdana" panose="020B0604030504040204" pitchFamily="34" charset="0"/>
            <a:cs typeface="Verdana" panose="020B0604030504040204" pitchFamily="34" charset="0"/>
          </a:endParaRPr>
        </a:p>
      </dsp:txBody>
      <dsp:txXfrm>
        <a:off x="6427737" y="1814030"/>
        <a:ext cx="3336803" cy="2393180"/>
      </dsp:txXfrm>
    </dsp:sp>
    <dsp:sp modelId="{D70F9175-5570-4571-B0C9-4F102A6E262A}">
      <dsp:nvSpPr>
        <dsp:cNvPr id="0" name=""/>
        <dsp:cNvSpPr/>
      </dsp:nvSpPr>
      <dsp:spPr>
        <a:xfrm>
          <a:off x="3837329" y="1055003"/>
          <a:ext cx="4068028" cy="4068028"/>
        </a:xfrm>
        <a:custGeom>
          <a:avLst/>
          <a:gdLst/>
          <a:ahLst/>
          <a:cxnLst/>
          <a:rect l="0" t="0" r="0" b="0"/>
          <a:pathLst>
            <a:path>
              <a:moveTo>
                <a:pt x="3169617" y="3721502"/>
              </a:moveTo>
              <a:arcTo wR="2034014" hR="2034014" stAng="3363674" swAng="413432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3785AB4-8FAC-472C-BBB9-9EFB3F48792D}">
      <dsp:nvSpPr>
        <dsp:cNvPr id="0" name=""/>
        <dsp:cNvSpPr/>
      </dsp:nvSpPr>
      <dsp:spPr>
        <a:xfrm>
          <a:off x="1469277" y="1799780"/>
          <a:ext cx="4291369" cy="2507876"/>
        </a:xfrm>
        <a:prstGeom prst="roundRect">
          <a:avLst/>
        </a:prstGeom>
        <a:solidFill>
          <a:schemeClr val="lt1">
            <a:hueOff val="0"/>
            <a:satOff val="0"/>
            <a:lumOff val="0"/>
            <a:alphaOff val="0"/>
          </a:schemeClr>
        </a:solidFill>
        <a:ln w="44450"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o-RO" sz="1800" kern="1200" dirty="0" smtClean="0">
              <a:latin typeface="Calibri" panose="020F0502020204030204" pitchFamily="34" charset="0"/>
              <a:ea typeface="Verdana" panose="020B0604030504040204" pitchFamily="34" charset="0"/>
              <a:cs typeface="Verdana" panose="020B0604030504040204" pitchFamily="34" charset="0"/>
            </a:rPr>
            <a:t>GAL va realiza selecția proiectelor din cadrul SDL pe baza unei evaluări documentate care va demonstra temeinicia şi imparţialitatea deciziei privind selecția proiectelor, aplicând criterii de selecție adecvate specificului local, prin intermediul Comitetului de Selecție, alcătuit din membrii parteneriatului local. </a:t>
          </a:r>
          <a:endParaRPr lang="ro-RO" sz="1800" kern="1200" dirty="0">
            <a:latin typeface="Calibri" panose="020F0502020204030204" pitchFamily="34" charset="0"/>
            <a:ea typeface="Verdana" panose="020B0604030504040204" pitchFamily="34" charset="0"/>
            <a:cs typeface="Verdana" panose="020B0604030504040204" pitchFamily="34" charset="0"/>
          </a:endParaRPr>
        </a:p>
      </dsp:txBody>
      <dsp:txXfrm>
        <a:off x="1591701" y="1922204"/>
        <a:ext cx="4046521" cy="2263028"/>
      </dsp:txXfrm>
    </dsp:sp>
    <dsp:sp modelId="{16700628-29EB-4FB0-B440-CC5FFDC298F3}">
      <dsp:nvSpPr>
        <dsp:cNvPr id="0" name=""/>
        <dsp:cNvSpPr/>
      </dsp:nvSpPr>
      <dsp:spPr>
        <a:xfrm>
          <a:off x="4391570" y="885685"/>
          <a:ext cx="4068028" cy="4068028"/>
        </a:xfrm>
        <a:custGeom>
          <a:avLst/>
          <a:gdLst/>
          <a:ahLst/>
          <a:cxnLst/>
          <a:rect l="0" t="0" r="0" b="0"/>
          <a:pathLst>
            <a:path>
              <a:moveTo>
                <a:pt x="402498" y="819365"/>
              </a:moveTo>
              <a:arcTo wR="2034014" hR="2034014" stAng="13000042" swAng="590032"/>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6729"/>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50375" y="0"/>
            <a:ext cx="2945712" cy="496729"/>
          </a:xfrm>
          <a:prstGeom prst="rect">
            <a:avLst/>
          </a:prstGeom>
        </p:spPr>
        <p:txBody>
          <a:bodyPr vert="horz" lIns="91440" tIns="45720" rIns="91440" bIns="45720" rtlCol="0"/>
          <a:lstStyle>
            <a:lvl1pPr algn="r">
              <a:defRPr sz="1200"/>
            </a:lvl1pPr>
          </a:lstStyle>
          <a:p>
            <a:fld id="{4082EC55-0D39-44A4-861D-DD1A022AD8CB}" type="datetimeFigureOut">
              <a:rPr lang="ro-RO" smtClean="0"/>
              <a:t>02.10.2015</a:t>
            </a:fld>
            <a:endParaRPr lang="ro-RO"/>
          </a:p>
        </p:txBody>
      </p:sp>
      <p:sp>
        <p:nvSpPr>
          <p:cNvPr id="4" name="Footer Placeholder 3"/>
          <p:cNvSpPr>
            <a:spLocks noGrp="1"/>
          </p:cNvSpPr>
          <p:nvPr>
            <p:ph type="ftr" sz="quarter" idx="2"/>
          </p:nvPr>
        </p:nvSpPr>
        <p:spPr>
          <a:xfrm>
            <a:off x="0" y="9428323"/>
            <a:ext cx="2945712" cy="496728"/>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50375" y="9428323"/>
            <a:ext cx="2945712" cy="496728"/>
          </a:xfrm>
          <a:prstGeom prst="rect">
            <a:avLst/>
          </a:prstGeom>
        </p:spPr>
        <p:txBody>
          <a:bodyPr vert="horz" lIns="91440" tIns="45720" rIns="91440" bIns="45720" rtlCol="0" anchor="b"/>
          <a:lstStyle>
            <a:lvl1pPr algn="r">
              <a:defRPr sz="1200"/>
            </a:lvl1pPr>
          </a:lstStyle>
          <a:p>
            <a:fld id="{3244C1AA-DE58-406D-8CAD-A459CE5277C8}" type="slidenum">
              <a:rPr lang="ro-RO" smtClean="0"/>
              <a:t>‹#›</a:t>
            </a:fld>
            <a:endParaRPr lang="ro-RO"/>
          </a:p>
        </p:txBody>
      </p:sp>
    </p:spTree>
    <p:extLst>
      <p:ext uri="{BB962C8B-B14F-4D97-AF65-F5344CB8AC3E}">
        <p14:creationId xmlns:p14="http://schemas.microsoft.com/office/powerpoint/2010/main" val="16944671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12" cy="496729"/>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50375" y="0"/>
            <a:ext cx="2945712" cy="496729"/>
          </a:xfrm>
          <a:prstGeom prst="rect">
            <a:avLst/>
          </a:prstGeom>
        </p:spPr>
        <p:txBody>
          <a:bodyPr vert="horz" lIns="91440" tIns="45720" rIns="91440" bIns="45720" rtlCol="0"/>
          <a:lstStyle>
            <a:lvl1pPr algn="r">
              <a:defRPr sz="1200"/>
            </a:lvl1pPr>
          </a:lstStyle>
          <a:p>
            <a:fld id="{056C6A8A-ED79-4181-96AA-FB6E8F03C4D0}" type="datetimeFigureOut">
              <a:rPr lang="ro-RO" smtClean="0"/>
              <a:t>02.10.2015</a:t>
            </a:fld>
            <a:endParaRPr lang="ro-R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79292" y="4714955"/>
            <a:ext cx="5439092" cy="446738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o-RO"/>
          </a:p>
        </p:txBody>
      </p:sp>
      <p:sp>
        <p:nvSpPr>
          <p:cNvPr id="6" name="Footer Placeholder 5"/>
          <p:cNvSpPr>
            <a:spLocks noGrp="1"/>
          </p:cNvSpPr>
          <p:nvPr>
            <p:ph type="ftr" sz="quarter" idx="4"/>
          </p:nvPr>
        </p:nvSpPr>
        <p:spPr>
          <a:xfrm>
            <a:off x="0" y="9428323"/>
            <a:ext cx="2945712" cy="496728"/>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50375" y="9428323"/>
            <a:ext cx="2945712" cy="496728"/>
          </a:xfrm>
          <a:prstGeom prst="rect">
            <a:avLst/>
          </a:prstGeom>
        </p:spPr>
        <p:txBody>
          <a:bodyPr vert="horz" lIns="91440" tIns="45720" rIns="91440" bIns="45720" rtlCol="0" anchor="b"/>
          <a:lstStyle>
            <a:lvl1pPr algn="r">
              <a:defRPr sz="1200"/>
            </a:lvl1pPr>
          </a:lstStyle>
          <a:p>
            <a:fld id="{F699701C-AAD8-4BFE-9A62-0C1EA738F13F}" type="slidenum">
              <a:rPr lang="ro-RO" smtClean="0"/>
              <a:t>‹#›</a:t>
            </a:fld>
            <a:endParaRPr lang="ro-RO"/>
          </a:p>
        </p:txBody>
      </p:sp>
    </p:spTree>
    <p:extLst>
      <p:ext uri="{BB962C8B-B14F-4D97-AF65-F5344CB8AC3E}">
        <p14:creationId xmlns:p14="http://schemas.microsoft.com/office/powerpoint/2010/main" val="229986812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Footer Placeholder 3"/>
          <p:cNvSpPr>
            <a:spLocks noGrp="1"/>
          </p:cNvSpPr>
          <p:nvPr>
            <p:ph type="ftr" sz="quarter" idx="10"/>
          </p:nvPr>
        </p:nvSpPr>
        <p:spPr/>
        <p:txBody>
          <a:bodyPr/>
          <a:lstStyle/>
          <a:p>
            <a:endParaRPr lang="ro-RO"/>
          </a:p>
        </p:txBody>
      </p:sp>
      <p:sp>
        <p:nvSpPr>
          <p:cNvPr id="5" name="Slide Number Placeholder 4"/>
          <p:cNvSpPr>
            <a:spLocks noGrp="1"/>
          </p:cNvSpPr>
          <p:nvPr>
            <p:ph type="sldNum" sz="quarter" idx="11"/>
          </p:nvPr>
        </p:nvSpPr>
        <p:spPr/>
        <p:txBody>
          <a:bodyPr/>
          <a:lstStyle/>
          <a:p>
            <a:fld id="{F699701C-AAD8-4BFE-9A62-0C1EA738F13F}" type="slidenum">
              <a:rPr lang="ro-RO" smtClean="0"/>
              <a:t>4</a:t>
            </a:fld>
            <a:endParaRPr lang="ro-RO"/>
          </a:p>
        </p:txBody>
      </p:sp>
    </p:spTree>
    <p:extLst>
      <p:ext uri="{BB962C8B-B14F-4D97-AF65-F5344CB8AC3E}">
        <p14:creationId xmlns:p14="http://schemas.microsoft.com/office/powerpoint/2010/main" val="417174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19B8E16C-74D6-4DDA-969F-C490359DDB73}" type="slidenum">
              <a:rPr lang="ro-RO" smtClean="0"/>
              <a:t>33</a:t>
            </a:fld>
            <a:endParaRPr lang="ro-RO"/>
          </a:p>
        </p:txBody>
      </p:sp>
    </p:spTree>
    <p:extLst>
      <p:ext uri="{BB962C8B-B14F-4D97-AF65-F5344CB8AC3E}">
        <p14:creationId xmlns:p14="http://schemas.microsoft.com/office/powerpoint/2010/main" val="400458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35939BB6-1F70-493C-8B63-EC5B123FF3E3}" type="slidenum">
              <a:rPr lang="ro-RO" smtClean="0"/>
              <a:t>34</a:t>
            </a:fld>
            <a:endParaRPr lang="ro-RO"/>
          </a:p>
        </p:txBody>
      </p:sp>
    </p:spTree>
    <p:extLst>
      <p:ext uri="{BB962C8B-B14F-4D97-AF65-F5344CB8AC3E}">
        <p14:creationId xmlns:p14="http://schemas.microsoft.com/office/powerpoint/2010/main" val="2203647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35939BB6-1F70-493C-8B63-EC5B123FF3E3}" type="slidenum">
              <a:rPr lang="ro-RO" smtClean="0"/>
              <a:t>35</a:t>
            </a:fld>
            <a:endParaRPr lang="ro-RO"/>
          </a:p>
        </p:txBody>
      </p:sp>
    </p:spTree>
    <p:extLst>
      <p:ext uri="{BB962C8B-B14F-4D97-AF65-F5344CB8AC3E}">
        <p14:creationId xmlns:p14="http://schemas.microsoft.com/office/powerpoint/2010/main" val="220364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19B8E16C-74D6-4DDA-969F-C490359DDB73}" type="slidenum">
              <a:rPr lang="ro-RO" smtClean="0"/>
              <a:t>37</a:t>
            </a:fld>
            <a:endParaRPr lang="ro-RO"/>
          </a:p>
        </p:txBody>
      </p:sp>
    </p:spTree>
    <p:extLst>
      <p:ext uri="{BB962C8B-B14F-4D97-AF65-F5344CB8AC3E}">
        <p14:creationId xmlns:p14="http://schemas.microsoft.com/office/powerpoint/2010/main" val="152728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19B8E16C-74D6-4DDA-969F-C490359DDB73}" type="slidenum">
              <a:rPr lang="ro-RO" smtClean="0"/>
              <a:t>38</a:t>
            </a:fld>
            <a:endParaRPr lang="ro-RO"/>
          </a:p>
        </p:txBody>
      </p:sp>
    </p:spTree>
    <p:extLst>
      <p:ext uri="{BB962C8B-B14F-4D97-AF65-F5344CB8AC3E}">
        <p14:creationId xmlns:p14="http://schemas.microsoft.com/office/powerpoint/2010/main" val="112446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Footer Placeholder 3"/>
          <p:cNvSpPr>
            <a:spLocks noGrp="1"/>
          </p:cNvSpPr>
          <p:nvPr>
            <p:ph type="ftr" sz="quarter" idx="10"/>
          </p:nvPr>
        </p:nvSpPr>
        <p:spPr/>
        <p:txBody>
          <a:bodyPr/>
          <a:lstStyle/>
          <a:p>
            <a:endParaRPr lang="ro-RO"/>
          </a:p>
        </p:txBody>
      </p:sp>
      <p:sp>
        <p:nvSpPr>
          <p:cNvPr id="5" name="Slide Number Placeholder 4"/>
          <p:cNvSpPr>
            <a:spLocks noGrp="1"/>
          </p:cNvSpPr>
          <p:nvPr>
            <p:ph type="sldNum" sz="quarter" idx="11"/>
          </p:nvPr>
        </p:nvSpPr>
        <p:spPr/>
        <p:txBody>
          <a:bodyPr/>
          <a:lstStyle/>
          <a:p>
            <a:fld id="{F699701C-AAD8-4BFE-9A62-0C1EA738F13F}" type="slidenum">
              <a:rPr lang="ro-RO" smtClean="0"/>
              <a:t>16</a:t>
            </a:fld>
            <a:endParaRPr lang="ro-RO"/>
          </a:p>
        </p:txBody>
      </p:sp>
    </p:spTree>
    <p:extLst>
      <p:ext uri="{BB962C8B-B14F-4D97-AF65-F5344CB8AC3E}">
        <p14:creationId xmlns:p14="http://schemas.microsoft.com/office/powerpoint/2010/main" val="417174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Footer Placeholder 3"/>
          <p:cNvSpPr>
            <a:spLocks noGrp="1"/>
          </p:cNvSpPr>
          <p:nvPr>
            <p:ph type="ftr" sz="quarter" idx="10"/>
          </p:nvPr>
        </p:nvSpPr>
        <p:spPr/>
        <p:txBody>
          <a:bodyPr/>
          <a:lstStyle/>
          <a:p>
            <a:endParaRPr lang="ro-RO"/>
          </a:p>
        </p:txBody>
      </p:sp>
      <p:sp>
        <p:nvSpPr>
          <p:cNvPr id="5" name="Slide Number Placeholder 4"/>
          <p:cNvSpPr>
            <a:spLocks noGrp="1"/>
          </p:cNvSpPr>
          <p:nvPr>
            <p:ph type="sldNum" sz="quarter" idx="11"/>
          </p:nvPr>
        </p:nvSpPr>
        <p:spPr/>
        <p:txBody>
          <a:bodyPr/>
          <a:lstStyle/>
          <a:p>
            <a:fld id="{F699701C-AAD8-4BFE-9A62-0C1EA738F13F}" type="slidenum">
              <a:rPr lang="ro-RO" smtClean="0"/>
              <a:t>25</a:t>
            </a:fld>
            <a:endParaRPr lang="ro-RO"/>
          </a:p>
        </p:txBody>
      </p:sp>
    </p:spTree>
    <p:extLst>
      <p:ext uri="{BB962C8B-B14F-4D97-AF65-F5344CB8AC3E}">
        <p14:creationId xmlns:p14="http://schemas.microsoft.com/office/powerpoint/2010/main" val="186959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19B8E16C-74D6-4DDA-969F-C490359DDB73}" type="slidenum">
              <a:rPr lang="ro-RO" smtClean="0"/>
              <a:t>26</a:t>
            </a:fld>
            <a:endParaRPr lang="ro-RO"/>
          </a:p>
        </p:txBody>
      </p:sp>
    </p:spTree>
    <p:extLst>
      <p:ext uri="{BB962C8B-B14F-4D97-AF65-F5344CB8AC3E}">
        <p14:creationId xmlns:p14="http://schemas.microsoft.com/office/powerpoint/2010/main" val="29269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0D7AE22C-2C34-46AC-97EC-63AAB8181FB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89508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ro-RO" dirty="0"/>
          </a:p>
        </p:txBody>
      </p:sp>
      <p:sp>
        <p:nvSpPr>
          <p:cNvPr id="4" name="Slide Number Placeholder 3"/>
          <p:cNvSpPr>
            <a:spLocks noGrp="1"/>
          </p:cNvSpPr>
          <p:nvPr>
            <p:ph type="sldNum" sz="quarter" idx="10"/>
          </p:nvPr>
        </p:nvSpPr>
        <p:spPr/>
        <p:txBody>
          <a:bodyPr/>
          <a:lstStyle/>
          <a:p>
            <a:fld id="{0D7AE22C-2C34-46AC-97EC-63AAB8181FB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24370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19B8E16C-74D6-4DDA-969F-C490359DDB73}" type="slidenum">
              <a:rPr lang="ro-RO" smtClean="0"/>
              <a:t>30</a:t>
            </a:fld>
            <a:endParaRPr lang="ro-RO"/>
          </a:p>
        </p:txBody>
      </p:sp>
    </p:spTree>
    <p:extLst>
      <p:ext uri="{BB962C8B-B14F-4D97-AF65-F5344CB8AC3E}">
        <p14:creationId xmlns:p14="http://schemas.microsoft.com/office/powerpoint/2010/main" val="2337602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19B8E16C-74D6-4DDA-969F-C490359DDB73}" type="slidenum">
              <a:rPr lang="ro-RO" smtClean="0"/>
              <a:t>31</a:t>
            </a:fld>
            <a:endParaRPr lang="ro-RO"/>
          </a:p>
        </p:txBody>
      </p:sp>
    </p:spTree>
    <p:extLst>
      <p:ext uri="{BB962C8B-B14F-4D97-AF65-F5344CB8AC3E}">
        <p14:creationId xmlns:p14="http://schemas.microsoft.com/office/powerpoint/2010/main" val="107935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a:p>
        </p:txBody>
      </p:sp>
      <p:sp>
        <p:nvSpPr>
          <p:cNvPr id="4" name="Slide Number Placeholder 3"/>
          <p:cNvSpPr>
            <a:spLocks noGrp="1"/>
          </p:cNvSpPr>
          <p:nvPr>
            <p:ph type="sldNum" sz="quarter" idx="10"/>
          </p:nvPr>
        </p:nvSpPr>
        <p:spPr/>
        <p:txBody>
          <a:bodyPr/>
          <a:lstStyle/>
          <a:p>
            <a:fld id="{19B8E16C-74D6-4DDA-969F-C490359DDB73}" type="slidenum">
              <a:rPr lang="ro-RO" smtClean="0"/>
              <a:t>32</a:t>
            </a:fld>
            <a:endParaRPr lang="ro-RO"/>
          </a:p>
        </p:txBody>
      </p:sp>
    </p:spTree>
    <p:extLst>
      <p:ext uri="{BB962C8B-B14F-4D97-AF65-F5344CB8AC3E}">
        <p14:creationId xmlns:p14="http://schemas.microsoft.com/office/powerpoint/2010/main" val="1853934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D86AD9-193F-4BBE-A798-FA605FF06F1A}" type="datetime1">
              <a:rPr lang="ro-RO" smtClean="0"/>
              <a:t>02.10.2015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7DD84-2B18-43B9-AEF3-3E2105F291CB}" type="datetime1">
              <a:rPr lang="ro-RO" smtClean="0"/>
              <a:t>02.10.2015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4EA21C-A839-42A7-A8C6-4C80FA36CD30}" type="datetime1">
              <a:rPr lang="ro-RO" smtClean="0"/>
              <a:t>02.10.2015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3EBAE-BDB4-44EA-AD4A-2CF603B80420}" type="datetime1">
              <a:rPr lang="ro-RO" smtClean="0"/>
              <a:t>02.10.2015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99F26-38D2-4662-B86B-C92E90D87CDE}" type="datetime1">
              <a:rPr lang="ro-RO" smtClean="0"/>
              <a:t>02.10.2015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B3F2014-9949-416B-9F83-F7228D2D6A4C}" type="slidenum">
              <a:rPr lang="ro-RO" smtClean="0"/>
              <a:t>‹#›</a:t>
            </a:fld>
            <a:endParaRPr lang="ro-RO"/>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AA9331-FD24-4F47-951E-C4134AC99AD9}" type="datetime1">
              <a:rPr lang="ro-RO" smtClean="0"/>
              <a:t>02.10.2015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6345B6-A5FF-4EDD-8C7C-91994290EC37}" type="datetime1">
              <a:rPr lang="ro-RO" smtClean="0"/>
              <a:t>02.10.2015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9B3F2014-9949-416B-9F83-F7228D2D6A4C}" type="slidenum">
              <a:rPr lang="ro-RO" smtClean="0"/>
              <a:t>‹#›</a:t>
            </a:fld>
            <a:endParaRPr lang="ro-RO"/>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30E3A-37F2-48AF-B64C-90399E3E8D9C}" type="datetime1">
              <a:rPr lang="ro-RO" smtClean="0"/>
              <a:t>02.10.2015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7283B-F99A-4DC9-8425-853EB57EFDCE}" type="datetime1">
              <a:rPr lang="ro-RO" smtClean="0"/>
              <a:t>02.10.2015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1A24DF-98D3-4AA4-A0FB-F05ED853D106}" type="datetime1">
              <a:rPr lang="ro-RO" smtClean="0"/>
              <a:t>02.10.2015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B3F2014-9949-416B-9F83-F7228D2D6A4C}" type="slidenum">
              <a:rPr lang="ro-RO" smtClean="0"/>
              <a:t>‹#›</a:t>
            </a:fld>
            <a:endParaRPr lang="ro-RO"/>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95A068-9ABB-48DB-BB53-BC0383440084}" type="datetime1">
              <a:rPr lang="ro-RO" smtClean="0"/>
              <a:t>02.10.2015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B3F2014-9949-416B-9F83-F7228D2D6A4C}"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00FAA5D-BD7C-4A89-B643-0E485124A2BD}" type="datetime1">
              <a:rPr lang="ro-RO" smtClean="0"/>
              <a:t>02.10.2015</a:t>
            </a:fld>
            <a:endParaRPr lang="ro-RO"/>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ro-RO"/>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B3F2014-9949-416B-9F83-F7228D2D6A4C}"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67544" y="1916832"/>
            <a:ext cx="8385019" cy="4248471"/>
          </a:xfrm>
        </p:spPr>
        <p:txBody>
          <a:bodyPr numCol="1" anchor="t">
            <a:normAutofit/>
          </a:bodyPr>
          <a:lstStyle/>
          <a:p>
            <a:pPr>
              <a:spcBef>
                <a:spcPts val="600"/>
              </a:spcBef>
              <a:spcAft>
                <a:spcPts val="600"/>
              </a:spcAft>
              <a:tabLst>
                <a:tab pos="88900" algn="l"/>
              </a:tabLst>
            </a:pP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r>
              <a:rPr lang="ro-RO" sz="1800" dirty="0" smtClean="0">
                <a:solidFill>
                  <a:schemeClr val="tx1"/>
                </a:solidFill>
                <a:latin typeface="Calibri" pitchFamily="34" charset="0"/>
                <a:cs typeface="Calibri" pitchFamily="34" charset="0"/>
              </a:rPr>
              <a:t>	</a:t>
            </a:r>
            <a:endParaRPr lang="ro-RO" sz="18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r>
              <a:rPr lang="ro-RO" b="1" dirty="0" smtClean="0">
                <a:solidFill>
                  <a:prstClr val="black"/>
                </a:solidFill>
                <a:latin typeface="Calibri" pitchFamily="34" charset="0"/>
                <a:cs typeface="Arial" pitchFamily="34" charset="0"/>
              </a:rPr>
              <a:t/>
            </a:r>
            <a:br>
              <a:rPr lang="ro-RO" b="1" dirty="0" smtClean="0">
                <a:solidFill>
                  <a:prstClr val="black"/>
                </a:solidFill>
                <a:latin typeface="Calibri" pitchFamily="34" charset="0"/>
                <a:cs typeface="Arial" pitchFamily="34" charset="0"/>
              </a:rPr>
            </a:br>
            <a:endParaRPr lang="ro-RO" b="1" dirty="0">
              <a:solidFill>
                <a:schemeClr val="tx1"/>
              </a:solidFill>
              <a:latin typeface="Calibri" pitchFamily="34" charset="0"/>
              <a:cs typeface="Calibri" pitchFamily="34" charset="0"/>
            </a:endParaRPr>
          </a:p>
        </p:txBody>
      </p:sp>
      <p:sp>
        <p:nvSpPr>
          <p:cNvPr id="2" name="Rectangle 1"/>
          <p:cNvSpPr/>
          <p:nvPr/>
        </p:nvSpPr>
        <p:spPr>
          <a:xfrm>
            <a:off x="-88297" y="188640"/>
            <a:ext cx="9252520" cy="7109639"/>
          </a:xfrm>
          <a:prstGeom prst="rect">
            <a:avLst/>
          </a:prstGeom>
        </p:spPr>
        <p:txBody>
          <a:bodyPr wrap="square">
            <a:spAutoFit/>
          </a:bodyPr>
          <a:lstStyle/>
          <a:p>
            <a:pPr algn="ctr"/>
            <a:endParaRPr lang="ro-RO" sz="3200" b="1" dirty="0" smtClean="0">
              <a:solidFill>
                <a:srgbClr val="1F4AA1"/>
              </a:solidFill>
              <a:latin typeface="Calibri" pitchFamily="34" charset="0"/>
              <a:cs typeface="Calibri" pitchFamily="34" charset="0"/>
            </a:endParaRPr>
          </a:p>
          <a:p>
            <a:pPr algn="ctr"/>
            <a:r>
              <a:rPr lang="pt-BR" sz="3200" b="1" dirty="0" smtClean="0">
                <a:solidFill>
                  <a:srgbClr val="1F4AA1"/>
                </a:solidFill>
                <a:latin typeface="Calibri" pitchFamily="34" charset="0"/>
                <a:cs typeface="Calibri" pitchFamily="34" charset="0"/>
              </a:rPr>
              <a:t>PROGRAMUL NAȚIONAL DE </a:t>
            </a:r>
            <a:endParaRPr lang="ro-RO" sz="3200" b="1" dirty="0" smtClean="0">
              <a:solidFill>
                <a:srgbClr val="1F4AA1"/>
              </a:solidFill>
              <a:latin typeface="Calibri" pitchFamily="34" charset="0"/>
              <a:cs typeface="Calibri" pitchFamily="34" charset="0"/>
            </a:endParaRPr>
          </a:p>
          <a:p>
            <a:pPr algn="ctr"/>
            <a:r>
              <a:rPr lang="ro-RO" sz="3200" b="1" dirty="0" smtClean="0">
                <a:solidFill>
                  <a:srgbClr val="1F4AA1"/>
                </a:solidFill>
                <a:latin typeface="Calibri" pitchFamily="34" charset="0"/>
                <a:cs typeface="Calibri" pitchFamily="34" charset="0"/>
              </a:rPr>
              <a:t>D</a:t>
            </a:r>
            <a:r>
              <a:rPr lang="pt-BR" sz="3200" b="1" dirty="0" smtClean="0">
                <a:solidFill>
                  <a:srgbClr val="1F4AA1"/>
                </a:solidFill>
                <a:latin typeface="Calibri" pitchFamily="34" charset="0"/>
                <a:cs typeface="Calibri" pitchFamily="34" charset="0"/>
              </a:rPr>
              <a:t>EZVOLTARE RURALĂ 2014-2020</a:t>
            </a:r>
            <a:endParaRPr lang="ro-RO" sz="3200" b="1" dirty="0" smtClean="0">
              <a:solidFill>
                <a:srgbClr val="1F4AA1"/>
              </a:solidFill>
              <a:latin typeface="Calibri" pitchFamily="34" charset="0"/>
              <a:cs typeface="Calibri" pitchFamily="34" charset="0"/>
            </a:endParaRPr>
          </a:p>
          <a:p>
            <a:pPr algn="ctr"/>
            <a:endParaRPr lang="ro-RO" sz="4000" b="1" dirty="0" smtClean="0">
              <a:solidFill>
                <a:srgbClr val="1F4AA1"/>
              </a:solidFill>
              <a:latin typeface="Calibri" pitchFamily="34" charset="0"/>
              <a:cs typeface="Calibri" pitchFamily="34" charset="0"/>
            </a:endParaRPr>
          </a:p>
          <a:p>
            <a:pPr algn="ctr"/>
            <a:r>
              <a:rPr lang="ro-RO" sz="3200" b="1" dirty="0" smtClean="0">
                <a:solidFill>
                  <a:srgbClr val="1F4AA1"/>
                </a:solidFill>
                <a:latin typeface="Calibri" pitchFamily="34" charset="0"/>
                <a:cs typeface="Calibri" pitchFamily="34" charset="0"/>
              </a:rPr>
              <a:t>                          	      </a:t>
            </a:r>
            <a:r>
              <a:rPr lang="vi-VN" sz="3200" b="1" dirty="0" smtClean="0">
                <a:solidFill>
                  <a:srgbClr val="1F4AA1"/>
                </a:solidFill>
                <a:latin typeface="Calibri" pitchFamily="34" charset="0"/>
                <a:cs typeface="Calibri" pitchFamily="34" charset="0"/>
              </a:rPr>
              <a:t>Sub-măsura </a:t>
            </a:r>
            <a:r>
              <a:rPr lang="vi-VN" sz="3200" b="1" dirty="0">
                <a:solidFill>
                  <a:srgbClr val="1F4AA1"/>
                </a:solidFill>
                <a:latin typeface="Calibri" pitchFamily="34" charset="0"/>
                <a:cs typeface="Calibri" pitchFamily="34" charset="0"/>
              </a:rPr>
              <a:t>6.2. „Sprijin </a:t>
            </a:r>
            <a:r>
              <a:rPr lang="ro-RO" sz="3200" b="1" dirty="0" smtClean="0">
                <a:solidFill>
                  <a:srgbClr val="1F4AA1"/>
                </a:solidFill>
                <a:latin typeface="Calibri" pitchFamily="34" charset="0"/>
                <a:cs typeface="Calibri" pitchFamily="34" charset="0"/>
              </a:rPr>
              <a:t>				    </a:t>
            </a:r>
            <a:r>
              <a:rPr lang="vi-VN" sz="3200" b="1" dirty="0" smtClean="0">
                <a:solidFill>
                  <a:srgbClr val="1F4AA1"/>
                </a:solidFill>
                <a:latin typeface="Calibri" pitchFamily="34" charset="0"/>
                <a:cs typeface="Calibri" pitchFamily="34" charset="0"/>
              </a:rPr>
              <a:t>pentru înființarea </a:t>
            </a:r>
            <a:r>
              <a:rPr lang="vi-VN" sz="3200" b="1" dirty="0">
                <a:solidFill>
                  <a:srgbClr val="1F4AA1"/>
                </a:solidFill>
                <a:latin typeface="Calibri" pitchFamily="34" charset="0"/>
                <a:cs typeface="Calibri" pitchFamily="34" charset="0"/>
              </a:rPr>
              <a:t>de </a:t>
            </a:r>
            <a:r>
              <a:rPr lang="vi-VN" sz="3200" b="1" dirty="0" smtClean="0">
                <a:solidFill>
                  <a:srgbClr val="1F4AA1"/>
                </a:solidFill>
                <a:latin typeface="Calibri" pitchFamily="34" charset="0"/>
                <a:cs typeface="Calibri" pitchFamily="34" charset="0"/>
              </a:rPr>
              <a:t>activităţi </a:t>
            </a:r>
            <a:r>
              <a:rPr lang="ro-RO" sz="3200" b="1" dirty="0" smtClean="0">
                <a:solidFill>
                  <a:srgbClr val="1F4AA1"/>
                </a:solidFill>
                <a:latin typeface="Calibri" pitchFamily="34" charset="0"/>
                <a:cs typeface="Calibri" pitchFamily="34" charset="0"/>
              </a:rPr>
              <a:t>			</a:t>
            </a:r>
            <a:r>
              <a:rPr lang="ro-RO" sz="3200" b="1" dirty="0">
                <a:solidFill>
                  <a:srgbClr val="1F4AA1"/>
                </a:solidFill>
                <a:latin typeface="Calibri" pitchFamily="34" charset="0"/>
                <a:cs typeface="Calibri" pitchFamily="34" charset="0"/>
              </a:rPr>
              <a:t> </a:t>
            </a:r>
            <a:r>
              <a:rPr lang="ro-RO" sz="3200" b="1" dirty="0" smtClean="0">
                <a:solidFill>
                  <a:srgbClr val="1F4AA1"/>
                </a:solidFill>
                <a:latin typeface="Calibri" pitchFamily="34" charset="0"/>
                <a:cs typeface="Calibri" pitchFamily="34" charset="0"/>
              </a:rPr>
              <a:t>     </a:t>
            </a:r>
            <a:r>
              <a:rPr lang="vi-VN" sz="3200" b="1" dirty="0" smtClean="0">
                <a:solidFill>
                  <a:srgbClr val="1F4AA1"/>
                </a:solidFill>
                <a:latin typeface="Calibri" pitchFamily="34" charset="0"/>
                <a:cs typeface="Calibri" pitchFamily="34" charset="0"/>
              </a:rPr>
              <a:t>neagricole </a:t>
            </a:r>
            <a:r>
              <a:rPr lang="vi-VN" sz="3200" b="1" dirty="0">
                <a:solidFill>
                  <a:srgbClr val="1F4AA1"/>
                </a:solidFill>
                <a:latin typeface="Calibri" pitchFamily="34" charset="0"/>
                <a:cs typeface="Calibri" pitchFamily="34" charset="0"/>
              </a:rPr>
              <a:t>în zone rurale” 	</a:t>
            </a:r>
          </a:p>
          <a:p>
            <a:pPr algn="ctr"/>
            <a:endParaRPr lang="ro-RO" sz="3200" b="1" dirty="0" smtClean="0">
              <a:solidFill>
                <a:srgbClr val="1F4AA1"/>
              </a:solidFill>
              <a:latin typeface="Calibri" pitchFamily="34" charset="0"/>
              <a:cs typeface="Calibri" pitchFamily="34" charset="0"/>
            </a:endParaRPr>
          </a:p>
          <a:p>
            <a:pPr algn="ctr"/>
            <a:endParaRPr lang="ro-RO" sz="3200" b="1" dirty="0" smtClean="0">
              <a:solidFill>
                <a:srgbClr val="1F4AA1"/>
              </a:solidFill>
              <a:latin typeface="Calibri" pitchFamily="34" charset="0"/>
              <a:cs typeface="Calibri" pitchFamily="34" charset="0"/>
            </a:endParaRPr>
          </a:p>
          <a:p>
            <a:pPr algn="ctr"/>
            <a:endParaRPr lang="ro-RO" sz="3200" b="1" dirty="0">
              <a:solidFill>
                <a:srgbClr val="1F4AA1"/>
              </a:solidFill>
              <a:latin typeface="Calibri" pitchFamily="34" charset="0"/>
              <a:cs typeface="Calibri" pitchFamily="34" charset="0"/>
            </a:endParaRPr>
          </a:p>
          <a:p>
            <a:pPr algn="ctr"/>
            <a:r>
              <a:rPr lang="it-IT" sz="3200" b="1" dirty="0" smtClean="0">
                <a:solidFill>
                  <a:srgbClr val="1F4AA1"/>
                </a:solidFill>
                <a:latin typeface="Calibri" pitchFamily="34" charset="0"/>
                <a:cs typeface="Calibri" pitchFamily="34" charset="0"/>
              </a:rPr>
              <a:t>Alocare </a:t>
            </a:r>
            <a:r>
              <a:rPr lang="it-IT" sz="3200" b="1" dirty="0">
                <a:solidFill>
                  <a:srgbClr val="1F4AA1"/>
                </a:solidFill>
                <a:latin typeface="Calibri" pitchFamily="34" charset="0"/>
                <a:cs typeface="Calibri" pitchFamily="34" charset="0"/>
              </a:rPr>
              <a:t>financiară totală </a:t>
            </a:r>
            <a:r>
              <a:rPr lang="ro-RO" sz="3200" b="1" dirty="0" smtClean="0">
                <a:solidFill>
                  <a:srgbClr val="1F4AA1"/>
                </a:solidFill>
                <a:latin typeface="Calibri" pitchFamily="34" charset="0"/>
                <a:cs typeface="Calibri" pitchFamily="34" charset="0"/>
              </a:rPr>
              <a:t>(FEADR + BN) </a:t>
            </a:r>
          </a:p>
          <a:p>
            <a:pPr algn="ctr"/>
            <a:r>
              <a:rPr lang="it-IT" sz="3200" b="1" dirty="0" smtClean="0">
                <a:solidFill>
                  <a:srgbClr val="1F4AA1"/>
                </a:solidFill>
                <a:latin typeface="Calibri" pitchFamily="34" charset="0"/>
                <a:cs typeface="Calibri" pitchFamily="34" charset="0"/>
              </a:rPr>
              <a:t>PNDR </a:t>
            </a:r>
            <a:r>
              <a:rPr lang="it-IT" sz="3200" b="1" dirty="0">
                <a:solidFill>
                  <a:srgbClr val="1F4AA1"/>
                </a:solidFill>
                <a:latin typeface="Calibri" pitchFamily="34" charset="0"/>
                <a:cs typeface="Calibri" pitchFamily="34" charset="0"/>
              </a:rPr>
              <a:t>2014-2020: 117.772.552 </a:t>
            </a:r>
            <a:r>
              <a:rPr lang="it-IT" sz="3200" b="1" dirty="0" smtClean="0">
                <a:solidFill>
                  <a:srgbClr val="1F4AA1"/>
                </a:solidFill>
                <a:latin typeface="Calibri" pitchFamily="34" charset="0"/>
                <a:cs typeface="Calibri" pitchFamily="34" charset="0"/>
              </a:rPr>
              <a:t>euro</a:t>
            </a:r>
            <a:endParaRPr lang="ro-RO" sz="3200" b="1" dirty="0" smtClean="0">
              <a:solidFill>
                <a:srgbClr val="1F4AA1"/>
              </a:solidFill>
              <a:latin typeface="Calibri" pitchFamily="34" charset="0"/>
              <a:cs typeface="Calibri" pitchFamily="34" charset="0"/>
            </a:endParaRPr>
          </a:p>
          <a:p>
            <a:pPr algn="ctr"/>
            <a:r>
              <a:rPr lang="en-US" sz="3200" dirty="0">
                <a:solidFill>
                  <a:srgbClr val="1F4AA1"/>
                </a:solidFill>
                <a:latin typeface="Calibri" pitchFamily="34" charset="0"/>
                <a:cs typeface="Calibri" pitchFamily="34" charset="0"/>
              </a:rPr>
              <a:t/>
            </a:r>
            <a:br>
              <a:rPr lang="en-US" sz="3200" dirty="0">
                <a:solidFill>
                  <a:srgbClr val="1F4AA1"/>
                </a:solidFill>
                <a:latin typeface="Calibri" pitchFamily="34" charset="0"/>
                <a:cs typeface="Calibri" pitchFamily="34" charset="0"/>
              </a:rPr>
            </a:br>
            <a:endParaRPr lang="ro-RO" sz="3200" dirty="0">
              <a:solidFill>
                <a:srgbClr val="1F4AA1"/>
              </a:solidFill>
              <a:latin typeface="Calibri" pitchFamily="34" charset="0"/>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17418"/>
            <a:ext cx="1512169"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B3F2014-9949-416B-9F83-F7228D2D6A4C}" type="slidenum">
              <a:rPr lang="ro-RO" smtClean="0"/>
              <a:t>1</a:t>
            </a:fld>
            <a:endParaRPr lang="ro-RO"/>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784" y="2420888"/>
            <a:ext cx="315864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443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8003232" cy="1412384"/>
          </a:xfrm>
        </p:spPr>
        <p:txBody>
          <a:bodyPr>
            <a:normAutofit/>
          </a:bodyPr>
          <a:lstStyle/>
          <a:p>
            <a:pPr algn="ctr"/>
            <a:r>
              <a:rPr lang="ro-RO" b="1" dirty="0" smtClean="0"/>
              <a:t>Alocarea financiară anuală a s</a:t>
            </a:r>
            <a:r>
              <a:rPr lang="vi-VN" b="1" dirty="0" smtClean="0"/>
              <a:t>ub-măsur</a:t>
            </a:r>
            <a:r>
              <a:rPr lang="ro-RO" b="1" dirty="0" smtClean="0"/>
              <a:t>ii</a:t>
            </a:r>
            <a:r>
              <a:rPr lang="vi-VN" b="1" dirty="0" smtClean="0"/>
              <a:t> </a:t>
            </a:r>
            <a:r>
              <a:rPr lang="vi-VN" b="1" dirty="0"/>
              <a:t>6.2. „</a:t>
            </a:r>
            <a:r>
              <a:rPr lang="vi-VN" b="1" dirty="0" smtClean="0"/>
              <a:t>Sprijin</a:t>
            </a:r>
            <a:r>
              <a:rPr lang="ro-RO" b="1" dirty="0" smtClean="0"/>
              <a:t> </a:t>
            </a:r>
            <a:r>
              <a:rPr lang="vi-VN" b="1" dirty="0" smtClean="0"/>
              <a:t>pentru </a:t>
            </a:r>
            <a:r>
              <a:rPr lang="vi-VN" b="1" dirty="0"/>
              <a:t>înființarea de </a:t>
            </a:r>
            <a:r>
              <a:rPr lang="vi-VN" b="1" dirty="0" smtClean="0"/>
              <a:t>activităţi</a:t>
            </a:r>
            <a:r>
              <a:rPr lang="ro-RO" b="1" dirty="0" smtClean="0"/>
              <a:t> </a:t>
            </a:r>
            <a:r>
              <a:rPr lang="vi-VN" b="1" dirty="0" smtClean="0"/>
              <a:t>neagricole </a:t>
            </a:r>
            <a:r>
              <a:rPr lang="vi-VN" b="1" dirty="0"/>
              <a:t>în zone rurale</a:t>
            </a:r>
            <a:r>
              <a:rPr lang="vi-VN" b="1" dirty="0" smtClean="0"/>
              <a:t>”</a:t>
            </a:r>
            <a:r>
              <a:rPr lang="ro-RO" b="1" dirty="0"/>
              <a:t/>
            </a:r>
            <a:br>
              <a:rPr lang="ro-RO" b="1" dirty="0"/>
            </a:br>
            <a:r>
              <a:rPr lang="ro-RO" b="1" dirty="0"/>
              <a:t>FEADR + </a:t>
            </a:r>
            <a:r>
              <a:rPr lang="ro-RO" b="1" dirty="0" smtClean="0"/>
              <a:t>Buget Național</a:t>
            </a:r>
            <a:r>
              <a:rPr lang="vi-VN" b="1" dirty="0" smtClean="0"/>
              <a:t> </a:t>
            </a:r>
            <a:r>
              <a:rPr lang="ro-RO" b="1" dirty="0" smtClean="0"/>
              <a:t> </a:t>
            </a:r>
            <a:endParaRPr lang="ro-RO" b="1" dirty="0"/>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val="4252773760"/>
              </p:ext>
            </p:extLst>
          </p:nvPr>
        </p:nvGraphicFramePr>
        <p:xfrm>
          <a:off x="683568" y="2852936"/>
          <a:ext cx="8079434" cy="3024205"/>
        </p:xfrm>
        <a:graphic>
          <a:graphicData uri="http://schemas.openxmlformats.org/drawingml/2006/table">
            <a:tbl>
              <a:tblPr/>
              <a:tblGrid>
                <a:gridCol w="1468988"/>
                <a:gridCol w="2563460"/>
                <a:gridCol w="1296144"/>
                <a:gridCol w="1368152"/>
                <a:gridCol w="1382690"/>
              </a:tblGrid>
              <a:tr h="1346766">
                <a:tc>
                  <a:txBody>
                    <a:bodyPr/>
                    <a:lstStyle/>
                    <a:p>
                      <a:pPr algn="ctr" fontAlgn="b"/>
                      <a:r>
                        <a:rPr lang="ro-RO" sz="1800" b="1" i="1" u="none" strike="noStrike" dirty="0">
                          <a:solidFill>
                            <a:srgbClr val="305496"/>
                          </a:solidFill>
                          <a:effectLst/>
                          <a:latin typeface="Calibri"/>
                        </a:rPr>
                        <a:t>Alocare </a:t>
                      </a:r>
                      <a:r>
                        <a:rPr lang="ro-RO" sz="1800" b="1" i="1" u="none" strike="noStrike" dirty="0" smtClean="0">
                          <a:solidFill>
                            <a:srgbClr val="305496"/>
                          </a:solidFill>
                          <a:effectLst/>
                          <a:latin typeface="Calibri"/>
                        </a:rPr>
                        <a:t>totala</a:t>
                      </a:r>
                    </a:p>
                    <a:p>
                      <a:pPr algn="ctr" fontAlgn="b"/>
                      <a:r>
                        <a:rPr lang="ro-RO" sz="1800" b="1" i="1" u="none" strike="noStrike" dirty="0" smtClean="0">
                          <a:solidFill>
                            <a:srgbClr val="305496"/>
                          </a:solidFill>
                          <a:effectLst/>
                          <a:latin typeface="Calibri"/>
                        </a:rPr>
                        <a:t>FEADR + BN</a:t>
                      </a:r>
                      <a:endParaRPr lang="ro-RO" sz="1800" b="1" i="1" u="none" strike="noStrike" dirty="0">
                        <a:solidFill>
                          <a:srgbClr val="305496"/>
                        </a:solidFill>
                        <a:effectLst/>
                        <a:latin typeface="Calibri"/>
                      </a:endParaRP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Sub-masura</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Alocare </a:t>
                      </a:r>
                      <a:r>
                        <a:rPr lang="ro-RO" sz="1800" b="1" i="1" u="none" strike="noStrike" dirty="0" smtClean="0">
                          <a:solidFill>
                            <a:srgbClr val="305496"/>
                          </a:solidFill>
                          <a:effectLst/>
                          <a:latin typeface="Calibri"/>
                        </a:rPr>
                        <a:t>financiarA – 2015</a:t>
                      </a:r>
                    </a:p>
                    <a:p>
                      <a:pPr algn="ctr" fontAlgn="b"/>
                      <a:r>
                        <a:rPr lang="ro-RO" sz="1800" b="1" i="1" u="none" strike="noStrike" dirty="0" smtClean="0">
                          <a:solidFill>
                            <a:srgbClr val="305496"/>
                          </a:solidFill>
                          <a:effectLst/>
                          <a:latin typeface="Calibri"/>
                        </a:rPr>
                        <a:t>FEADR + BN</a:t>
                      </a:r>
                      <a:endParaRPr lang="ro-RO" sz="1800" b="1" i="1" u="none" strike="noStrike" dirty="0">
                        <a:solidFill>
                          <a:srgbClr val="305496"/>
                        </a:solidFill>
                        <a:effectLst/>
                        <a:latin typeface="Calibri"/>
                      </a:endParaRP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Alocare financiara </a:t>
                      </a:r>
                      <a:r>
                        <a:rPr lang="ro-RO" sz="1800" b="1" i="1" u="none" strike="noStrike" dirty="0" smtClean="0">
                          <a:solidFill>
                            <a:srgbClr val="305496"/>
                          </a:solidFill>
                          <a:effectLst/>
                          <a:latin typeface="Calibri"/>
                        </a:rPr>
                        <a:t>– 2016</a:t>
                      </a:r>
                    </a:p>
                    <a:p>
                      <a:pPr algn="ctr" fontAlgn="b"/>
                      <a:r>
                        <a:rPr lang="ro-RO" sz="1800" b="1" i="1" u="none" strike="noStrike" dirty="0" smtClean="0">
                          <a:solidFill>
                            <a:srgbClr val="305496"/>
                          </a:solidFill>
                          <a:effectLst/>
                          <a:latin typeface="Calibri"/>
                        </a:rPr>
                        <a:t>FEADR + BN</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Alocare financiara </a:t>
                      </a:r>
                      <a:r>
                        <a:rPr lang="ro-RO" sz="1800" b="1" i="1" u="none" strike="noStrike" dirty="0" smtClean="0">
                          <a:solidFill>
                            <a:srgbClr val="305496"/>
                          </a:solidFill>
                          <a:effectLst/>
                          <a:latin typeface="Calibri"/>
                        </a:rPr>
                        <a:t>– 2017</a:t>
                      </a:r>
                    </a:p>
                    <a:p>
                      <a:pPr algn="ctr" fontAlgn="b"/>
                      <a:r>
                        <a:rPr lang="ro-RO" sz="1800" b="1" i="1" u="none" strike="noStrike" dirty="0" smtClean="0">
                          <a:solidFill>
                            <a:srgbClr val="305496"/>
                          </a:solidFill>
                          <a:effectLst/>
                          <a:latin typeface="Calibri"/>
                        </a:rPr>
                        <a:t>FEADR + BN</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677439">
                <a:tc>
                  <a:txBody>
                    <a:bodyPr/>
                    <a:lstStyle/>
                    <a:p>
                      <a:pPr algn="ctr" fontAlgn="b"/>
                      <a:r>
                        <a:rPr lang="ro-RO" sz="1800" b="1" i="1" u="none" strike="noStrike" dirty="0">
                          <a:solidFill>
                            <a:srgbClr val="305496"/>
                          </a:solidFill>
                          <a:effectLst/>
                          <a:latin typeface="Calibri"/>
                        </a:rPr>
                        <a:t>117.772.552</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vi-VN" sz="1800" b="1" i="1" u="none" strike="noStrike" dirty="0">
                          <a:solidFill>
                            <a:srgbClr val="305496"/>
                          </a:solidFill>
                          <a:effectLst/>
                          <a:latin typeface="Calibri"/>
                        </a:rPr>
                        <a:t>Sub-măsura 6.2. „Sprijin pentru înființarea de activităţi neagricole în zone </a:t>
                      </a:r>
                      <a:r>
                        <a:rPr lang="vi-VN" sz="1800" b="1" i="1" u="none" strike="noStrike" dirty="0" smtClean="0">
                          <a:solidFill>
                            <a:srgbClr val="305496"/>
                          </a:solidFill>
                          <a:effectLst/>
                          <a:latin typeface="Calibri"/>
                        </a:rPr>
                        <a:t>rurale</a:t>
                      </a:r>
                      <a:r>
                        <a:rPr lang="ro-RO" sz="1800" b="1" i="1" u="none" strike="noStrike" dirty="0" smtClean="0">
                          <a:solidFill>
                            <a:srgbClr val="305496"/>
                          </a:solidFill>
                          <a:effectLst/>
                          <a:latin typeface="Calibri"/>
                        </a:rPr>
                        <a:t>”</a:t>
                      </a:r>
                      <a:endParaRPr lang="vi-VN" sz="1800" b="1" i="1" u="none" strike="noStrike" dirty="0">
                        <a:solidFill>
                          <a:srgbClr val="305496"/>
                        </a:solidFill>
                        <a:effectLst/>
                        <a:latin typeface="Calibri"/>
                      </a:endParaRP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44.164.707</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44.164.707</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29.443.138</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Slide Number Placeholder 4"/>
          <p:cNvSpPr>
            <a:spLocks noGrp="1"/>
          </p:cNvSpPr>
          <p:nvPr>
            <p:ph type="sldNum" sz="quarter" idx="12"/>
          </p:nvPr>
        </p:nvSpPr>
        <p:spPr/>
        <p:txBody>
          <a:bodyPr/>
          <a:lstStyle/>
          <a:p>
            <a:fld id="{9B3F2014-9949-416B-9F83-F7228D2D6A4C}" type="slidenum">
              <a:rPr lang="ro-RO" smtClean="0"/>
              <a:t>10</a:t>
            </a:fld>
            <a:endParaRPr lang="ro-RO"/>
          </a:p>
        </p:txBody>
      </p:sp>
    </p:spTree>
    <p:extLst>
      <p:ext uri="{BB962C8B-B14F-4D97-AF65-F5344CB8AC3E}">
        <p14:creationId xmlns:p14="http://schemas.microsoft.com/office/powerpoint/2010/main" val="3540958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365104"/>
            <a:ext cx="2142680" cy="1264920"/>
          </a:xfrm>
        </p:spPr>
        <p:txBody>
          <a:bodyPr>
            <a:noAutofit/>
          </a:bodyPr>
          <a:lstStyle/>
          <a:p>
            <a:r>
              <a:rPr lang="ro-RO" sz="2800" dirty="0">
                <a:latin typeface="Calibri" panose="020F0502020204030204" pitchFamily="34" charset="0"/>
              </a:rPr>
              <a:t>Situaţia pe sesiuni a proiectelor din cadrul PNDR 2014 - 2020 înregistrate în tabelele de monitorizare la data de </a:t>
            </a:r>
            <a:r>
              <a:rPr lang="ro-RO" sz="2800" dirty="0" smtClean="0">
                <a:latin typeface="Calibri" panose="020F0502020204030204" pitchFamily="34" charset="0"/>
              </a:rPr>
              <a:t>01.10.2015 </a:t>
            </a:r>
            <a:r>
              <a:rPr lang="ro-RO" sz="2800" dirty="0">
                <a:latin typeface="Calibri" panose="020F0502020204030204" pitchFamily="34" charset="0"/>
              </a:rPr>
              <a:t/>
            </a:r>
            <a:br>
              <a:rPr lang="ro-RO" sz="2800" dirty="0">
                <a:latin typeface="Calibri" panose="020F0502020204030204" pitchFamily="34" charset="0"/>
              </a:rPr>
            </a:br>
            <a:endParaRPr lang="ro-RO" sz="2800" dirty="0">
              <a:latin typeface="Calibri" panose="020F0502020204030204" pitchFamily="34" charset="0"/>
            </a:endParaRPr>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1124022552"/>
              </p:ext>
            </p:extLst>
          </p:nvPr>
        </p:nvGraphicFramePr>
        <p:xfrm>
          <a:off x="2699792" y="836712"/>
          <a:ext cx="5976664" cy="5665339"/>
        </p:xfrm>
        <a:graphic>
          <a:graphicData uri="http://schemas.openxmlformats.org/drawingml/2006/table">
            <a:tbl>
              <a:tblPr firstRow="1"/>
              <a:tblGrid>
                <a:gridCol w="1179131"/>
                <a:gridCol w="1548874"/>
                <a:gridCol w="995085"/>
                <a:gridCol w="1126787"/>
                <a:gridCol w="1126787"/>
              </a:tblGrid>
              <a:tr h="619837">
                <a:tc>
                  <a:txBody>
                    <a:bodyPr/>
                    <a:lstStyle/>
                    <a:p>
                      <a:pPr algn="ctr" fontAlgn="b"/>
                      <a:r>
                        <a:rPr lang="vi-VN" sz="1800" b="1" i="1" u="none" strike="noStrike" dirty="0">
                          <a:solidFill>
                            <a:srgbClr val="000000"/>
                          </a:solidFill>
                          <a:effectLst/>
                          <a:latin typeface="Calibri" panose="020F0502020204030204" pitchFamily="34" charset="0"/>
                        </a:rPr>
                        <a:t>Submăsura 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vi-VN" sz="1800" b="1" i="1" u="none" strike="noStrike" dirty="0">
                          <a:solidFill>
                            <a:srgbClr val="000000"/>
                          </a:solidFill>
                          <a:effectLst/>
                          <a:latin typeface="Calibri" panose="020F0502020204030204" pitchFamily="34" charset="0"/>
                        </a:rPr>
                        <a:t>alocare </a:t>
                      </a:r>
                      <a:r>
                        <a:rPr lang="vi-VN" sz="1800" b="1" i="1" u="none" strike="noStrike" dirty="0" smtClean="0">
                          <a:solidFill>
                            <a:srgbClr val="000000"/>
                          </a:solidFill>
                          <a:effectLst/>
                          <a:latin typeface="Calibri" panose="020F0502020204030204" pitchFamily="34" charset="0"/>
                        </a:rPr>
                        <a:t>publică</a:t>
                      </a:r>
                      <a:endParaRPr lang="ro-RO" sz="1800" b="1" i="1" u="none" strike="noStrike" dirty="0" smtClean="0">
                        <a:solidFill>
                          <a:srgbClr val="000000"/>
                        </a:solidFill>
                        <a:effectLst/>
                        <a:latin typeface="Calibri" panose="020F0502020204030204" pitchFamily="34" charset="0"/>
                      </a:endParaRPr>
                    </a:p>
                    <a:p>
                      <a:pPr algn="ctr" fontAlgn="b"/>
                      <a:r>
                        <a:rPr lang="vi-VN" sz="1800" b="1" i="1" u="none" strike="noStrike" dirty="0" smtClean="0">
                          <a:solidFill>
                            <a:srgbClr val="000000"/>
                          </a:solidFill>
                          <a:effectLst/>
                          <a:latin typeface="Calibri" panose="020F0502020204030204" pitchFamily="34" charset="0"/>
                        </a:rPr>
                        <a:t>alocare publică </a:t>
                      </a:r>
                    </a:p>
                    <a:p>
                      <a:pPr algn="ctr" fontAlgn="b"/>
                      <a:r>
                        <a:rPr lang="vi-VN" sz="1800" b="1" i="1" u="none" strike="noStrike" dirty="0" smtClean="0">
                          <a:solidFill>
                            <a:srgbClr val="000000"/>
                          </a:solidFill>
                          <a:effectLst/>
                          <a:latin typeface="Calibri" panose="020F0502020204030204" pitchFamily="34" charset="0"/>
                        </a:rPr>
                        <a:t>FEADR + BN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r" fontAlgn="b"/>
                      <a:endParaRPr lang="vi-VN" sz="1100" b="1" i="1" u="none" strike="noStrike" dirty="0">
                        <a:solidFill>
                          <a:srgbClr val="000000"/>
                        </a:solidFill>
                        <a:effectLst/>
                        <a:latin typeface="Trebuchet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ro-RO" sz="1800" b="1" i="1" u="none" strike="noStrike" dirty="0">
                          <a:solidFill>
                            <a:srgbClr val="000000"/>
                          </a:solidFill>
                          <a:effectLst/>
                          <a:latin typeface="Calibri" panose="020F0502020204030204" pitchFamily="34" charset="0"/>
                        </a:rPr>
                        <a:t>117.772.552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o-RO"/>
                    </a:p>
                  </a:txBody>
                  <a:tcPr/>
                </a:tc>
              </a:tr>
              <a:tr h="708385">
                <a:tc>
                  <a:txBody>
                    <a:bodyPr/>
                    <a:lstStyle/>
                    <a:p>
                      <a:pPr algn="ctr" fontAlgn="b"/>
                      <a:r>
                        <a:rPr lang="ro-RO" sz="1800" b="1" i="1" u="none" strike="noStrike" dirty="0">
                          <a:solidFill>
                            <a:srgbClr val="000000"/>
                          </a:solidFill>
                          <a:effectLst/>
                          <a:latin typeface="Calibri" panose="020F0502020204030204" pitchFamily="34" charset="0"/>
                        </a:rPr>
                        <a:t>Sesiunea 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vi-VN" sz="1800" b="1" i="1" u="none" strike="noStrike" dirty="0">
                          <a:solidFill>
                            <a:srgbClr val="000000"/>
                          </a:solidFill>
                          <a:effectLst/>
                          <a:latin typeface="Calibri" panose="020F0502020204030204" pitchFamily="34" charset="0"/>
                        </a:rPr>
                        <a:t>suma alocată pe </a:t>
                      </a:r>
                      <a:r>
                        <a:rPr lang="vi-VN" sz="1800" b="1" i="1" u="none" strike="noStrike" dirty="0" smtClean="0">
                          <a:solidFill>
                            <a:srgbClr val="000000"/>
                          </a:solidFill>
                          <a:effectLst/>
                          <a:latin typeface="Calibri" panose="020F0502020204030204" pitchFamily="34" charset="0"/>
                        </a:rPr>
                        <a:t>sesiune</a:t>
                      </a:r>
                      <a:endParaRPr lang="ro-RO" sz="1800" b="1" i="1" u="none" strike="noStrike" dirty="0" smtClean="0">
                        <a:solidFill>
                          <a:srgbClr val="000000"/>
                        </a:solidFill>
                        <a:effectLst/>
                        <a:latin typeface="Calibri" panose="020F0502020204030204" pitchFamily="34" charset="0"/>
                      </a:endParaRPr>
                    </a:p>
                    <a:p>
                      <a:pPr algn="ctr" fontAlgn="b"/>
                      <a:r>
                        <a:rPr lang="vi-VN" sz="1800" b="1" i="1" u="none" strike="noStrike" dirty="0" smtClean="0">
                          <a:solidFill>
                            <a:srgbClr val="000000"/>
                          </a:solidFill>
                          <a:effectLst/>
                          <a:latin typeface="Calibri" panose="020F0502020204030204" pitchFamily="34" charset="0"/>
                        </a:rPr>
                        <a:t>alocare publică </a:t>
                      </a:r>
                    </a:p>
                    <a:p>
                      <a:pPr algn="ctr" fontAlgn="b"/>
                      <a:r>
                        <a:rPr lang="vi-VN" sz="1800" b="1" i="1" u="none" strike="noStrike" dirty="0" smtClean="0">
                          <a:solidFill>
                            <a:srgbClr val="000000"/>
                          </a:solidFill>
                          <a:effectLst/>
                          <a:latin typeface="Calibri" panose="020F0502020204030204" pitchFamily="34" charset="0"/>
                        </a:rPr>
                        <a:t>FEADR + BN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r" fontAlgn="b"/>
                      <a:endParaRPr lang="vi-VN" sz="1100" b="1" i="1" u="none" strike="noStrike" dirty="0">
                        <a:solidFill>
                          <a:srgbClr val="000000"/>
                        </a:solidFill>
                        <a:effectLst/>
                        <a:latin typeface="Trebuchet M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ro-RO" sz="1800" b="1" i="1" u="none" strike="noStrike" dirty="0">
                          <a:solidFill>
                            <a:srgbClr val="000000"/>
                          </a:solidFill>
                          <a:effectLst/>
                          <a:latin typeface="Calibri" panose="020F0502020204030204" pitchFamily="34" charset="0"/>
                        </a:rPr>
                        <a:t>44.164.707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o-RO"/>
                    </a:p>
                  </a:txBody>
                  <a:tcPr/>
                </a:tc>
              </a:tr>
              <a:tr h="454255">
                <a:tc rowSpan="2">
                  <a:txBody>
                    <a:bodyPr/>
                    <a:lstStyle/>
                    <a:p>
                      <a:pPr algn="ctr" fontAlgn="ctr"/>
                      <a:r>
                        <a:rPr lang="ro-RO" sz="1800" b="1" i="0" u="none" strike="noStrike">
                          <a:solidFill>
                            <a:srgbClr val="000000"/>
                          </a:solidFill>
                          <a:effectLst/>
                          <a:latin typeface="Calibri" panose="020F0502020204030204" pitchFamily="34" charset="0"/>
                        </a:rPr>
                        <a:t>Etapa de depunere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pt-BR" sz="1800" b="1" i="0" u="none" strike="noStrike" dirty="0">
                          <a:solidFill>
                            <a:srgbClr val="000000"/>
                          </a:solidFill>
                          <a:effectLst/>
                          <a:latin typeface="Calibri" panose="020F0502020204030204" pitchFamily="34" charset="0"/>
                        </a:rPr>
                        <a:t>Perioada de desfășurare a etapei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o-RO" sz="1800" b="1" i="0" u="none" strike="noStrike" dirty="0">
                          <a:solidFill>
                            <a:srgbClr val="000000"/>
                          </a:solidFill>
                          <a:effectLst/>
                          <a:latin typeface="Calibri" panose="020F0502020204030204" pitchFamily="34" charset="0"/>
                        </a:rPr>
                        <a:t>Prag de calitate lunar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o-RO" sz="1800" b="1" i="0" u="none" strike="noStrike" dirty="0">
                          <a:solidFill>
                            <a:srgbClr val="000000"/>
                          </a:solidFill>
                          <a:effectLst/>
                          <a:latin typeface="Calibri" panose="020F0502020204030204" pitchFamily="34" charset="0"/>
                        </a:rPr>
                        <a:t>Proiecte depuse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o-RO"/>
                    </a:p>
                  </a:txBody>
                  <a:tcPr/>
                </a:tc>
              </a:tr>
              <a:tr h="859664">
                <a:tc vMerge="1">
                  <a:txBody>
                    <a:bodyPr/>
                    <a:lstStyle/>
                    <a:p>
                      <a:endParaRPr lang="ro-RO"/>
                    </a:p>
                  </a:txBody>
                  <a:tcPr/>
                </a:tc>
                <a:tc vMerge="1">
                  <a:txBody>
                    <a:bodyPr/>
                    <a:lstStyle/>
                    <a:p>
                      <a:endParaRPr lang="ro-RO"/>
                    </a:p>
                  </a:txBody>
                  <a:tcPr/>
                </a:tc>
                <a:tc vMerge="1">
                  <a:txBody>
                    <a:bodyPr/>
                    <a:lstStyle/>
                    <a:p>
                      <a:endParaRPr lang="ro-RO"/>
                    </a:p>
                  </a:txBody>
                  <a:tcPr/>
                </a:tc>
                <a:tc>
                  <a:txBody>
                    <a:bodyPr/>
                    <a:lstStyle/>
                    <a:p>
                      <a:pPr algn="ctr" fontAlgn="ctr"/>
                      <a:r>
                        <a:rPr lang="ro-RO" sz="1800" b="1" i="0" u="none" strike="noStrike" dirty="0">
                          <a:solidFill>
                            <a:srgbClr val="000000"/>
                          </a:solidFill>
                          <a:effectLst/>
                          <a:latin typeface="Calibri" panose="020F0502020204030204" pitchFamily="34" charset="0"/>
                        </a:rPr>
                        <a:t>Nr.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800" b="1" i="0" u="none" strike="noStrike">
                          <a:solidFill>
                            <a:srgbClr val="000000"/>
                          </a:solidFill>
                          <a:effectLst/>
                          <a:latin typeface="Calibri" panose="020F0502020204030204" pitchFamily="34" charset="0"/>
                        </a:rPr>
                        <a:t>Valoare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290">
                <a:tc>
                  <a:txBody>
                    <a:bodyPr/>
                    <a:lstStyle/>
                    <a:p>
                      <a:pPr algn="ctr" fontAlgn="ctr"/>
                      <a:r>
                        <a:rPr lang="ro-RO" sz="1600" b="0" i="0" u="none" strike="noStrike" dirty="0" smtClean="0">
                          <a:solidFill>
                            <a:srgbClr val="000000"/>
                          </a:solidFill>
                          <a:effectLst/>
                          <a:latin typeface="Trebuchet MS"/>
                        </a:rPr>
                        <a:t>Luna</a:t>
                      </a:r>
                      <a:r>
                        <a:rPr lang="ro-RO" sz="1600" b="0" i="0" u="none" strike="noStrike" baseline="0" dirty="0" smtClean="0">
                          <a:solidFill>
                            <a:srgbClr val="000000"/>
                          </a:solidFill>
                          <a:effectLst/>
                          <a:latin typeface="Trebuchet MS"/>
                        </a:rPr>
                        <a:t> </a:t>
                      </a:r>
                      <a:r>
                        <a:rPr lang="ro-RO" sz="1600" b="0" i="0" u="none" strike="noStrike" dirty="0" smtClean="0">
                          <a:solidFill>
                            <a:srgbClr val="000000"/>
                          </a:solidFill>
                          <a:effectLst/>
                          <a:latin typeface="Trebuchet MS"/>
                        </a:rPr>
                        <a:t>1</a:t>
                      </a:r>
                      <a:endParaRPr lang="ro-RO" sz="1600" b="0" i="0" u="none" strike="noStrike" dirty="0">
                        <a:solidFill>
                          <a:srgbClr val="000000"/>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14-31.07.2015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o-RO" sz="1600" b="0" i="0" u="none" strike="noStrike">
                          <a:solidFill>
                            <a:srgbClr val="000000"/>
                          </a:solidFill>
                          <a:effectLst/>
                          <a:latin typeface="Trebuchet MS"/>
                        </a:rPr>
                        <a:t>970.000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290">
                <a:tc>
                  <a:txBody>
                    <a:bodyPr/>
                    <a:lstStyle/>
                    <a:p>
                      <a:pPr algn="ctr" fontAlgn="ctr"/>
                      <a:r>
                        <a:rPr lang="ro-RO" sz="1600" b="0" i="0" u="none" strike="noStrike" dirty="0" smtClean="0">
                          <a:solidFill>
                            <a:srgbClr val="000000"/>
                          </a:solidFill>
                          <a:effectLst/>
                          <a:latin typeface="Trebuchet MS"/>
                        </a:rPr>
                        <a:t>Luna</a:t>
                      </a:r>
                      <a:r>
                        <a:rPr lang="ro-RO" sz="1600" b="0" i="0" u="none" strike="noStrike" baseline="0" dirty="0" smtClean="0">
                          <a:solidFill>
                            <a:srgbClr val="000000"/>
                          </a:solidFill>
                          <a:effectLst/>
                          <a:latin typeface="Trebuchet MS"/>
                        </a:rPr>
                        <a:t> </a:t>
                      </a:r>
                      <a:r>
                        <a:rPr lang="ro-RO" sz="1600" b="0" i="0" u="none" strike="noStrike" dirty="0" smtClean="0">
                          <a:solidFill>
                            <a:srgbClr val="000000"/>
                          </a:solidFill>
                          <a:effectLst/>
                          <a:latin typeface="Trebuchet MS"/>
                        </a:rPr>
                        <a:t>2</a:t>
                      </a:r>
                      <a:endParaRPr lang="ro-RO" sz="1600" b="0" i="0" u="none" strike="noStrike" dirty="0">
                        <a:solidFill>
                          <a:srgbClr val="000000"/>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01-31.08.2015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o-RO" sz="1600" b="0" i="0" u="none" strike="noStrike" dirty="0">
                          <a:solidFill>
                            <a:srgbClr val="000000"/>
                          </a:solidFill>
                          <a:effectLst/>
                          <a:latin typeface="Trebuchet MS"/>
                        </a:rPr>
                        <a:t>13.290.000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290">
                <a:tc>
                  <a:txBody>
                    <a:bodyPr/>
                    <a:lstStyle/>
                    <a:p>
                      <a:pPr algn="ctr" fontAlgn="ctr"/>
                      <a:r>
                        <a:rPr lang="ro-RO" sz="1600" b="0" i="0" u="none" strike="noStrike" dirty="0" smtClean="0">
                          <a:solidFill>
                            <a:srgbClr val="000000"/>
                          </a:solidFill>
                          <a:effectLst/>
                          <a:latin typeface="Trebuchet MS"/>
                        </a:rPr>
                        <a:t>Luna 3</a:t>
                      </a:r>
                      <a:endParaRPr lang="ro-RO" sz="1600" b="0" i="0" u="none" strike="noStrike" dirty="0">
                        <a:solidFill>
                          <a:srgbClr val="000000"/>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01-30.09.2015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o-RO" sz="1600" b="0" i="0" u="none" strike="noStrike" kern="1200" dirty="0">
                          <a:solidFill>
                            <a:srgbClr val="000000"/>
                          </a:solidFill>
                          <a:effectLst/>
                          <a:latin typeface="Trebuchet MS"/>
                          <a:ea typeface="+mn-ea"/>
                          <a:cs typeface="+mn-cs"/>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o-RO" sz="1600" b="0" i="0" u="none" strike="noStrike" kern="1200" dirty="0">
                          <a:solidFill>
                            <a:srgbClr val="000000"/>
                          </a:solidFill>
                          <a:effectLst/>
                          <a:latin typeface="Trebuchet MS"/>
                          <a:ea typeface="+mn-ea"/>
                          <a:cs typeface="+mn-cs"/>
                        </a:rPr>
                        <a:t>33.140.000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290">
                <a:tc>
                  <a:txBody>
                    <a:bodyPr/>
                    <a:lstStyle/>
                    <a:p>
                      <a:pPr algn="ctr" fontAlgn="ctr"/>
                      <a:r>
                        <a:rPr lang="ro-RO" sz="1600" b="0" i="0" u="none" strike="noStrike" dirty="0" smtClean="0">
                          <a:solidFill>
                            <a:srgbClr val="000000"/>
                          </a:solidFill>
                          <a:effectLst/>
                          <a:latin typeface="Trebuchet MS"/>
                        </a:rPr>
                        <a:t>Luna 4</a:t>
                      </a:r>
                      <a:endParaRPr lang="ro-RO" sz="1600" b="0" i="0" u="none" strike="noStrike" dirty="0">
                        <a:solidFill>
                          <a:srgbClr val="000000"/>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01-30.10.2015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ro-RO"/>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endParaRPr lang="ro-RO"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537290">
                <a:tc gridSpan="3">
                  <a:txBody>
                    <a:bodyPr/>
                    <a:lstStyle/>
                    <a:p>
                      <a:pPr algn="ctr" fontAlgn="ctr"/>
                      <a:r>
                        <a:rPr lang="ro-RO" sz="18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o-RO"/>
                    </a:p>
                  </a:txBody>
                  <a:tcPr/>
                </a:tc>
                <a:tc hMerge="1">
                  <a:txBody>
                    <a:bodyPr/>
                    <a:lstStyle/>
                    <a:p>
                      <a:endParaRPr lang="ro-RO"/>
                    </a:p>
                  </a:txBody>
                  <a:tcPr/>
                </a:tc>
                <a:tc>
                  <a:txBody>
                    <a:bodyPr/>
                    <a:lstStyle/>
                    <a:p>
                      <a:pPr algn="ctr" fontAlgn="ctr"/>
                      <a:r>
                        <a:rPr lang="ro-RO" sz="1600" b="1" dirty="0" smtClean="0"/>
                        <a:t>790</a:t>
                      </a:r>
                      <a:r>
                        <a:rPr lang="ro-RO" sz="1600" b="0" i="0" u="none" strike="noStrike" dirty="0">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o-RO" sz="1600" b="1" dirty="0" smtClean="0"/>
                        <a:t>47.400.000</a:t>
                      </a:r>
                      <a:r>
                        <a:rPr lang="ro-RO" sz="1600" b="0" i="0" u="none" strike="noStrike" dirty="0" smtClean="0">
                          <a:solidFill>
                            <a:srgbClr val="000000"/>
                          </a:solidFill>
                          <a:effectLst/>
                          <a:latin typeface="Trebuchet MS"/>
                        </a:rPr>
                        <a:t> </a:t>
                      </a:r>
                      <a:endParaRPr lang="ro-RO" sz="1600" b="0" i="0" u="none" strike="noStrike" dirty="0">
                        <a:solidFill>
                          <a:srgbClr val="000000"/>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9B3F2014-9949-416B-9F83-F7228D2D6A4C}" type="slidenum">
              <a:rPr lang="ro-RO" smtClean="0"/>
              <a:t>11</a:t>
            </a:fld>
            <a:endParaRPr lang="ro-RO"/>
          </a:p>
        </p:txBody>
      </p:sp>
      <p:sp>
        <p:nvSpPr>
          <p:cNvPr id="3" name="Rectangle 2"/>
          <p:cNvSpPr/>
          <p:nvPr/>
        </p:nvSpPr>
        <p:spPr>
          <a:xfrm>
            <a:off x="395536" y="5321269"/>
            <a:ext cx="2016225" cy="1015663"/>
          </a:xfrm>
          <a:prstGeom prst="rect">
            <a:avLst/>
          </a:prstGeom>
        </p:spPr>
        <p:txBody>
          <a:bodyPr wrap="square">
            <a:spAutoFit/>
          </a:bodyPr>
          <a:lstStyle/>
          <a:p>
            <a:r>
              <a:rPr lang="ro-RO" sz="2000" b="1" dirty="0" smtClean="0">
                <a:solidFill>
                  <a:srgbClr val="FF0000"/>
                </a:solidFill>
              </a:rPr>
              <a:t>Grad de accesare 107,33</a:t>
            </a:r>
            <a:r>
              <a:rPr lang="ro-RO" sz="2000" b="1" dirty="0">
                <a:solidFill>
                  <a:srgbClr val="FF0000"/>
                </a:solidFill>
              </a:rPr>
              <a:t>%</a:t>
            </a:r>
            <a:r>
              <a:rPr lang="ro-RO" sz="2000" dirty="0">
                <a:solidFill>
                  <a:srgbClr val="FF0000"/>
                </a:solidFill>
              </a:rPr>
              <a:t> </a:t>
            </a:r>
          </a:p>
        </p:txBody>
      </p:sp>
    </p:spTree>
    <p:extLst>
      <p:ext uri="{BB962C8B-B14F-4D97-AF65-F5344CB8AC3E}">
        <p14:creationId xmlns:p14="http://schemas.microsoft.com/office/powerpoint/2010/main" val="2153693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67544" y="1916832"/>
            <a:ext cx="8385019" cy="4248471"/>
          </a:xfrm>
        </p:spPr>
        <p:txBody>
          <a:bodyPr numCol="1" anchor="t">
            <a:normAutofit/>
          </a:bodyPr>
          <a:lstStyle/>
          <a:p>
            <a:pPr>
              <a:spcBef>
                <a:spcPts val="600"/>
              </a:spcBef>
              <a:spcAft>
                <a:spcPts val="600"/>
              </a:spcAft>
              <a:tabLst>
                <a:tab pos="88900" algn="l"/>
              </a:tabLst>
            </a:pPr>
            <a:r>
              <a:rPr lang="ro-RO" sz="1800" dirty="0" smtClean="0">
                <a:solidFill>
                  <a:schemeClr val="tx1"/>
                </a:solidFill>
                <a:latin typeface="Calibri" pitchFamily="34" charset="0"/>
                <a:cs typeface="Calibri" pitchFamily="34" charset="0"/>
              </a:rPr>
              <a:t/>
            </a:r>
            <a:br>
              <a:rPr lang="ro-RO" sz="1800" dirty="0" smtClean="0">
                <a:solidFill>
                  <a:schemeClr val="tx1"/>
                </a:solidFill>
                <a:latin typeface="Calibri" pitchFamily="34" charset="0"/>
                <a:cs typeface="Calibri" pitchFamily="34" charset="0"/>
              </a:rPr>
            </a:br>
            <a:endParaRPr lang="ro-RO" sz="1800" dirty="0">
              <a:solidFill>
                <a:schemeClr val="tx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r>
              <a:rPr lang="ro-RO" b="1" dirty="0" smtClean="0">
                <a:solidFill>
                  <a:prstClr val="black"/>
                </a:solidFill>
                <a:latin typeface="Calibri" pitchFamily="34" charset="0"/>
                <a:cs typeface="Arial" pitchFamily="34" charset="0"/>
              </a:rPr>
              <a:t/>
            </a:r>
            <a:br>
              <a:rPr lang="ro-RO" b="1" dirty="0" smtClean="0">
                <a:solidFill>
                  <a:prstClr val="black"/>
                </a:solidFill>
                <a:latin typeface="Calibri" pitchFamily="34" charset="0"/>
                <a:cs typeface="Arial" pitchFamily="34" charset="0"/>
              </a:rPr>
            </a:br>
            <a:endParaRPr lang="ro-RO" b="1" dirty="0">
              <a:solidFill>
                <a:schemeClr val="tx1"/>
              </a:solidFill>
              <a:latin typeface="Calibri" pitchFamily="34" charset="0"/>
              <a:cs typeface="Calibri" pitchFamily="34" charset="0"/>
            </a:endParaRPr>
          </a:p>
        </p:txBody>
      </p:sp>
      <p:sp>
        <p:nvSpPr>
          <p:cNvPr id="2" name="Rectangle 1"/>
          <p:cNvSpPr/>
          <p:nvPr/>
        </p:nvSpPr>
        <p:spPr>
          <a:xfrm>
            <a:off x="181503" y="612143"/>
            <a:ext cx="8712968" cy="6247864"/>
          </a:xfrm>
          <a:prstGeom prst="rect">
            <a:avLst/>
          </a:prstGeom>
        </p:spPr>
        <p:txBody>
          <a:bodyPr wrap="square">
            <a:spAutoFit/>
          </a:bodyPr>
          <a:lstStyle/>
          <a:p>
            <a:pPr algn="ctr"/>
            <a:endParaRPr lang="ro-RO" sz="3200" b="1" dirty="0" smtClean="0">
              <a:solidFill>
                <a:srgbClr val="1F4AA1"/>
              </a:solidFill>
              <a:latin typeface="Calibri" pitchFamily="34" charset="0"/>
              <a:cs typeface="Calibri" pitchFamily="34" charset="0"/>
            </a:endParaRPr>
          </a:p>
          <a:p>
            <a:pPr algn="ctr"/>
            <a:r>
              <a:rPr lang="pt-BR" sz="3200" b="1" dirty="0" smtClean="0">
                <a:solidFill>
                  <a:srgbClr val="1F4AA1"/>
                </a:solidFill>
                <a:latin typeface="Calibri" pitchFamily="34" charset="0"/>
                <a:cs typeface="Calibri" pitchFamily="34" charset="0"/>
              </a:rPr>
              <a:t>PROGRAMUL NAȚIONAL DE </a:t>
            </a:r>
            <a:endParaRPr lang="ro-RO" sz="3200" b="1" dirty="0" smtClean="0">
              <a:solidFill>
                <a:srgbClr val="1F4AA1"/>
              </a:solidFill>
              <a:latin typeface="Calibri" pitchFamily="34" charset="0"/>
              <a:cs typeface="Calibri" pitchFamily="34" charset="0"/>
            </a:endParaRPr>
          </a:p>
          <a:p>
            <a:pPr algn="ctr"/>
            <a:r>
              <a:rPr lang="ro-RO" sz="3200" b="1" dirty="0" smtClean="0">
                <a:solidFill>
                  <a:srgbClr val="1F4AA1"/>
                </a:solidFill>
                <a:latin typeface="Calibri" pitchFamily="34" charset="0"/>
                <a:cs typeface="Calibri" pitchFamily="34" charset="0"/>
              </a:rPr>
              <a:t>D</a:t>
            </a:r>
            <a:r>
              <a:rPr lang="pt-BR" sz="3200" b="1" dirty="0" smtClean="0">
                <a:solidFill>
                  <a:srgbClr val="1F4AA1"/>
                </a:solidFill>
                <a:latin typeface="Calibri" pitchFamily="34" charset="0"/>
                <a:cs typeface="Calibri" pitchFamily="34" charset="0"/>
              </a:rPr>
              <a:t>EZVOLTARE RURALĂ 2014-2020</a:t>
            </a:r>
            <a:endParaRPr lang="ro-RO" sz="3200" b="1" dirty="0" smtClean="0">
              <a:solidFill>
                <a:srgbClr val="1F4AA1"/>
              </a:solidFill>
              <a:latin typeface="Calibri" pitchFamily="34" charset="0"/>
              <a:cs typeface="Calibri" pitchFamily="34" charset="0"/>
            </a:endParaRPr>
          </a:p>
          <a:p>
            <a:pPr algn="ctr"/>
            <a:endParaRPr lang="ro-RO" b="1" dirty="0" smtClean="0">
              <a:solidFill>
                <a:srgbClr val="1F4AA1"/>
              </a:solidFill>
              <a:latin typeface="Calibri" pitchFamily="34" charset="0"/>
              <a:cs typeface="Calibri" pitchFamily="34" charset="0"/>
            </a:endParaRPr>
          </a:p>
          <a:p>
            <a:pPr algn="ctr"/>
            <a:endParaRPr lang="ro-RO" b="1" dirty="0" smtClean="0">
              <a:solidFill>
                <a:srgbClr val="1F4AA1"/>
              </a:solidFill>
              <a:latin typeface="Calibri" pitchFamily="34" charset="0"/>
              <a:cs typeface="Calibri" pitchFamily="34" charset="0"/>
            </a:endParaRPr>
          </a:p>
          <a:p>
            <a:pPr algn="ctr"/>
            <a:r>
              <a:rPr lang="ro-RO" sz="3200" b="1" dirty="0" smtClean="0">
                <a:solidFill>
                  <a:srgbClr val="1F4AA1"/>
                </a:solidFill>
                <a:latin typeface="Calibri" pitchFamily="34" charset="0"/>
                <a:cs typeface="Calibri" pitchFamily="34" charset="0"/>
              </a:rPr>
              <a:t>                          	    </a:t>
            </a:r>
            <a:r>
              <a:rPr lang="vi-VN" sz="3200" b="1" dirty="0" smtClean="0">
                <a:solidFill>
                  <a:srgbClr val="1F4AA1"/>
                </a:solidFill>
                <a:latin typeface="Calibri" pitchFamily="34" charset="0"/>
                <a:cs typeface="Calibri" pitchFamily="34" charset="0"/>
              </a:rPr>
              <a:t>Sub-măsura </a:t>
            </a:r>
            <a:r>
              <a:rPr lang="vi-VN" sz="3200" b="1" dirty="0">
                <a:solidFill>
                  <a:srgbClr val="1F4AA1"/>
                </a:solidFill>
                <a:latin typeface="Calibri" pitchFamily="34" charset="0"/>
                <a:cs typeface="Calibri" pitchFamily="34" charset="0"/>
              </a:rPr>
              <a:t>6.4. „Investiţii în </a:t>
            </a:r>
            <a:r>
              <a:rPr lang="ro-RO" sz="3200" b="1" dirty="0" smtClean="0">
                <a:solidFill>
                  <a:srgbClr val="1F4AA1"/>
                </a:solidFill>
                <a:latin typeface="Calibri" pitchFamily="34" charset="0"/>
                <a:cs typeface="Calibri" pitchFamily="34" charset="0"/>
              </a:rPr>
              <a:t> 			</a:t>
            </a:r>
            <a:r>
              <a:rPr lang="ro-RO" sz="3200" b="1" dirty="0">
                <a:solidFill>
                  <a:srgbClr val="1F4AA1"/>
                </a:solidFill>
                <a:latin typeface="Calibri" pitchFamily="34" charset="0"/>
                <a:cs typeface="Calibri" pitchFamily="34" charset="0"/>
              </a:rPr>
              <a:t> </a:t>
            </a:r>
            <a:r>
              <a:rPr lang="ro-RO" sz="3200" b="1" dirty="0" smtClean="0">
                <a:solidFill>
                  <a:srgbClr val="1F4AA1"/>
                </a:solidFill>
                <a:latin typeface="Calibri" pitchFamily="34" charset="0"/>
                <a:cs typeface="Calibri" pitchFamily="34" charset="0"/>
              </a:rPr>
              <a:t>         </a:t>
            </a:r>
            <a:r>
              <a:rPr lang="vi-VN" sz="3200" b="1" dirty="0" smtClean="0">
                <a:solidFill>
                  <a:srgbClr val="1F4AA1"/>
                </a:solidFill>
                <a:latin typeface="Calibri" pitchFamily="34" charset="0"/>
                <a:cs typeface="Calibri" pitchFamily="34" charset="0"/>
              </a:rPr>
              <a:t>crearea </a:t>
            </a:r>
            <a:r>
              <a:rPr lang="vi-VN" sz="3200" b="1" dirty="0">
                <a:solidFill>
                  <a:srgbClr val="1F4AA1"/>
                </a:solidFill>
                <a:latin typeface="Calibri" pitchFamily="34" charset="0"/>
                <a:cs typeface="Calibri" pitchFamily="34" charset="0"/>
              </a:rPr>
              <a:t>şi dezvoltarea de </a:t>
            </a:r>
            <a:endParaRPr lang="ro-RO" sz="3200" b="1" dirty="0" smtClean="0">
              <a:solidFill>
                <a:srgbClr val="1F4AA1"/>
              </a:solidFill>
              <a:latin typeface="Calibri" pitchFamily="34" charset="0"/>
              <a:cs typeface="Calibri" pitchFamily="34" charset="0"/>
            </a:endParaRPr>
          </a:p>
          <a:p>
            <a:pPr algn="ctr"/>
            <a:r>
              <a:rPr lang="ro-RO" sz="3200" b="1" dirty="0">
                <a:solidFill>
                  <a:srgbClr val="1F4AA1"/>
                </a:solidFill>
                <a:latin typeface="Calibri" pitchFamily="34" charset="0"/>
                <a:cs typeface="Calibri" pitchFamily="34" charset="0"/>
              </a:rPr>
              <a:t>		</a:t>
            </a:r>
            <a:r>
              <a:rPr lang="ro-RO" sz="3200" b="1" dirty="0" smtClean="0">
                <a:solidFill>
                  <a:srgbClr val="1F4AA1"/>
                </a:solidFill>
                <a:latin typeface="Calibri" pitchFamily="34" charset="0"/>
                <a:cs typeface="Calibri" pitchFamily="34" charset="0"/>
              </a:rPr>
              <a:t>	</a:t>
            </a:r>
            <a:r>
              <a:rPr lang="vi-VN" sz="3200" b="1" dirty="0" smtClean="0">
                <a:solidFill>
                  <a:srgbClr val="1F4AA1"/>
                </a:solidFill>
                <a:latin typeface="Calibri" pitchFamily="34" charset="0"/>
                <a:cs typeface="Calibri" pitchFamily="34" charset="0"/>
              </a:rPr>
              <a:t>activităţi </a:t>
            </a:r>
            <a:r>
              <a:rPr lang="vi-VN" sz="3200" b="1" dirty="0">
                <a:solidFill>
                  <a:srgbClr val="1F4AA1"/>
                </a:solidFill>
                <a:latin typeface="Calibri" pitchFamily="34" charset="0"/>
                <a:cs typeface="Calibri" pitchFamily="34" charset="0"/>
              </a:rPr>
              <a:t>neagricole” </a:t>
            </a:r>
          </a:p>
          <a:p>
            <a:pPr algn="ctr"/>
            <a:endParaRPr lang="ro-RO" sz="3200" b="1" dirty="0" smtClean="0">
              <a:solidFill>
                <a:srgbClr val="1F4AA1"/>
              </a:solidFill>
              <a:latin typeface="Calibri" pitchFamily="34" charset="0"/>
              <a:cs typeface="Calibri" pitchFamily="34" charset="0"/>
            </a:endParaRPr>
          </a:p>
          <a:p>
            <a:pPr algn="ctr"/>
            <a:endParaRPr lang="ro-RO" sz="4400" b="1" dirty="0" smtClean="0">
              <a:solidFill>
                <a:srgbClr val="1F4AA1"/>
              </a:solidFill>
              <a:latin typeface="Calibri" pitchFamily="34" charset="0"/>
              <a:cs typeface="Calibri" pitchFamily="34" charset="0"/>
            </a:endParaRPr>
          </a:p>
          <a:p>
            <a:pPr algn="ctr"/>
            <a:r>
              <a:rPr lang="it-IT" sz="3200" b="1" dirty="0">
                <a:solidFill>
                  <a:srgbClr val="1F4AA1"/>
                </a:solidFill>
                <a:latin typeface="Calibri" pitchFamily="34" charset="0"/>
                <a:cs typeface="Calibri" pitchFamily="34" charset="0"/>
              </a:rPr>
              <a:t>Alocare financiară totală (FEADR + BN) </a:t>
            </a:r>
          </a:p>
          <a:p>
            <a:pPr algn="ctr"/>
            <a:r>
              <a:rPr lang="it-IT" sz="3200" b="1" dirty="0" smtClean="0">
                <a:solidFill>
                  <a:srgbClr val="1F4AA1"/>
                </a:solidFill>
                <a:latin typeface="Calibri" pitchFamily="34" charset="0"/>
                <a:cs typeface="Calibri" pitchFamily="34" charset="0"/>
              </a:rPr>
              <a:t>PNDR </a:t>
            </a:r>
            <a:r>
              <a:rPr lang="it-IT" sz="3200" b="1" dirty="0">
                <a:solidFill>
                  <a:srgbClr val="1F4AA1"/>
                </a:solidFill>
                <a:latin typeface="Calibri" pitchFamily="34" charset="0"/>
                <a:cs typeface="Calibri" pitchFamily="34" charset="0"/>
              </a:rPr>
              <a:t>2014-2020: 152.573.159 euro </a:t>
            </a:r>
            <a:r>
              <a:rPr lang="en-US" sz="3200" dirty="0">
                <a:solidFill>
                  <a:srgbClr val="1F4AA1"/>
                </a:solidFill>
                <a:latin typeface="Calibri" pitchFamily="34" charset="0"/>
                <a:cs typeface="Calibri" pitchFamily="34" charset="0"/>
              </a:rPr>
              <a:t/>
            </a:r>
            <a:br>
              <a:rPr lang="en-US" sz="3200" dirty="0">
                <a:solidFill>
                  <a:srgbClr val="1F4AA1"/>
                </a:solidFill>
                <a:latin typeface="Calibri" pitchFamily="34" charset="0"/>
                <a:cs typeface="Calibri" pitchFamily="34" charset="0"/>
              </a:rPr>
            </a:br>
            <a:endParaRPr lang="ro-RO" sz="3200" b="1" dirty="0">
              <a:solidFill>
                <a:srgbClr val="1F4AA1"/>
              </a:solidFill>
              <a:latin typeface="Calibri" pitchFamily="34" charset="0"/>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617418"/>
            <a:ext cx="1512169"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9B3F2014-9949-416B-9F83-F7228D2D6A4C}" type="slidenum">
              <a:rPr lang="ro-RO" smtClean="0"/>
              <a:t>12</a:t>
            </a:fld>
            <a:endParaRPr lang="ro-RO"/>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503" y="2636912"/>
            <a:ext cx="3158642"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523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71492" y="1844824"/>
            <a:ext cx="8522915" cy="4831892"/>
          </a:xfrm>
        </p:spPr>
        <p:style>
          <a:lnRef idx="2">
            <a:schemeClr val="accent6"/>
          </a:lnRef>
          <a:fillRef idx="1">
            <a:schemeClr val="lt1"/>
          </a:fillRef>
          <a:effectRef idx="0">
            <a:schemeClr val="accent6"/>
          </a:effectRef>
          <a:fontRef idx="minor">
            <a:schemeClr val="dk1"/>
          </a:fontRef>
        </p:style>
        <p:txBody>
          <a:bodyPr numCol="1" anchor="t">
            <a:noAutofit/>
          </a:bodyPr>
          <a:lstStyle/>
          <a:p>
            <a:pPr>
              <a:tabLst>
                <a:tab pos="88900" algn="l"/>
              </a:tabLst>
            </a:pPr>
            <a:r>
              <a:rPr lang="vi-VN" dirty="0" smtClean="0">
                <a:solidFill>
                  <a:srgbClr val="1F4AA1"/>
                </a:solidFill>
                <a:latin typeface="Calibri" pitchFamily="34" charset="0"/>
                <a:cs typeface="Calibri" pitchFamily="34" charset="0"/>
              </a:rPr>
              <a:t>Scopul </a:t>
            </a:r>
            <a:r>
              <a:rPr lang="vi-VN" dirty="0">
                <a:solidFill>
                  <a:srgbClr val="1F4AA1"/>
                </a:solidFill>
                <a:latin typeface="Calibri" pitchFamily="34" charset="0"/>
                <a:cs typeface="Calibri" pitchFamily="34" charset="0"/>
              </a:rPr>
              <a:t>sprijinului acordat prin această sub-măsură este de a stimula </a:t>
            </a:r>
            <a:r>
              <a:rPr lang="vi-VN" b="1" dirty="0">
                <a:solidFill>
                  <a:srgbClr val="1F4AA1"/>
                </a:solidFill>
                <a:latin typeface="Calibri" pitchFamily="34" charset="0"/>
                <a:cs typeface="Calibri" pitchFamily="34" charset="0"/>
              </a:rPr>
              <a:t>mediul de afaceri </a:t>
            </a:r>
            <a:r>
              <a:rPr lang="vi-VN" dirty="0">
                <a:solidFill>
                  <a:srgbClr val="1F4AA1"/>
                </a:solidFill>
                <a:latin typeface="Calibri" pitchFamily="34" charset="0"/>
                <a:cs typeface="Calibri" pitchFamily="34" charset="0"/>
              </a:rPr>
              <a:t>din mediul rural, contribuind astfel la creşterea numărului de activităţi non-agricole desfăşurate în zonele rurale, precum şi la dezvoltarea activităţilor non-agricole existente, care să conducă la crearea de locuri de muncă, creşterea veniturile populaţiei rurale și reducerea diferențelor dintre mediul rural şi urban, acordându-se prioritate sectoarelor cu potențial ridicat de dezvoltare identificate în AP, în concordanță cu Strategia Națională de Competitivitate</a:t>
            </a:r>
            <a:r>
              <a:rPr lang="vi-VN" dirty="0" smtClean="0">
                <a:solidFill>
                  <a:srgbClr val="1F4AA1"/>
                </a:solidFill>
                <a:latin typeface="Calibri" pitchFamily="34" charset="0"/>
                <a:cs typeface="Calibri" pitchFamily="34" charset="0"/>
              </a:rPr>
              <a:t>.</a:t>
            </a:r>
            <a:r>
              <a:rPr lang="ro-RO" dirty="0" smtClean="0">
                <a:solidFill>
                  <a:srgbClr val="1F4AA1"/>
                </a:solidFill>
                <a:latin typeface="Calibri" pitchFamily="34" charset="0"/>
                <a:cs typeface="Calibri" pitchFamily="34" charset="0"/>
              </a:rPr>
              <a:t/>
            </a:r>
            <a:br>
              <a:rPr lang="ro-RO" dirty="0" smtClean="0">
                <a:solidFill>
                  <a:srgbClr val="1F4AA1"/>
                </a:solidFill>
                <a:latin typeface="Calibri" pitchFamily="34" charset="0"/>
                <a:cs typeface="Calibri" pitchFamily="34" charset="0"/>
              </a:rPr>
            </a:br>
            <a:r>
              <a:rPr lang="vi-VN" dirty="0">
                <a:solidFill>
                  <a:srgbClr val="1F4AA1"/>
                </a:solidFill>
                <a:latin typeface="Calibri" pitchFamily="34" charset="0"/>
                <a:cs typeface="Calibri" pitchFamily="34" charset="0"/>
              </a:rPr>
              <a:t/>
            </a:r>
            <a:br>
              <a:rPr lang="vi-VN" dirty="0">
                <a:solidFill>
                  <a:srgbClr val="1F4AA1"/>
                </a:solidFill>
                <a:latin typeface="Calibri" pitchFamily="34" charset="0"/>
                <a:cs typeface="Calibri" pitchFamily="34" charset="0"/>
              </a:rPr>
            </a:br>
            <a:r>
              <a:rPr lang="vi-VN" dirty="0">
                <a:solidFill>
                  <a:srgbClr val="1F4AA1"/>
                </a:solidFill>
                <a:latin typeface="Calibri" pitchFamily="34" charset="0"/>
                <a:cs typeface="Calibri" pitchFamily="34" charset="0"/>
              </a:rPr>
              <a:t>De asemenea, sunt vizați fermierii sau membrii gospodăriilor lor agricole care doresc să-și diversifice activitățile economice prin practicarea de activități non-agricole în vederea creșterii veniturilor și creării de alternative ocupaționale</a:t>
            </a:r>
            <a:r>
              <a:rPr lang="vi-VN" dirty="0" smtClean="0">
                <a:solidFill>
                  <a:srgbClr val="1F4AA1"/>
                </a:solidFill>
                <a:latin typeface="Calibri" pitchFamily="34" charset="0"/>
                <a:cs typeface="Calibri" pitchFamily="34" charset="0"/>
              </a:rPr>
              <a:t>.</a:t>
            </a:r>
            <a:r>
              <a:rPr lang="pt-BR" dirty="0">
                <a:solidFill>
                  <a:srgbClr val="1F4AA1"/>
                </a:solidFill>
                <a:latin typeface="Calibri" pitchFamily="34" charset="0"/>
                <a:cs typeface="Calibri" pitchFamily="34" charset="0"/>
              </a:rPr>
              <a:t> </a:t>
            </a:r>
            <a:endParaRPr lang="vi-VN" dirty="0">
              <a:solidFill>
                <a:srgbClr val="1F4AA1"/>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13</a:t>
            </a:fld>
            <a:endParaRPr lang="ro-RO"/>
          </a:p>
        </p:txBody>
      </p:sp>
      <p:sp>
        <p:nvSpPr>
          <p:cNvPr id="3" name="Rectangle 2"/>
          <p:cNvSpPr/>
          <p:nvPr/>
        </p:nvSpPr>
        <p:spPr>
          <a:xfrm>
            <a:off x="2224336" y="620688"/>
            <a:ext cx="4572000" cy="923330"/>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6.4. „</a:t>
            </a:r>
            <a:r>
              <a:rPr lang="vi-VN" b="1" dirty="0" smtClean="0">
                <a:solidFill>
                  <a:srgbClr val="1F4AA1"/>
                </a:solidFill>
                <a:latin typeface="Calibri" pitchFamily="34" charset="0"/>
                <a:cs typeface="Calibri" pitchFamily="34" charset="0"/>
              </a:rPr>
              <a:t>Investiţii în  </a:t>
            </a:r>
            <a:r>
              <a:rPr lang="vi-VN" b="1" dirty="0">
                <a:solidFill>
                  <a:srgbClr val="1F4AA1"/>
                </a:solidFill>
                <a:latin typeface="Calibri" pitchFamily="34" charset="0"/>
                <a:cs typeface="Calibri" pitchFamily="34" charset="0"/>
              </a:rPr>
              <a:t>crearea </a:t>
            </a:r>
            <a:r>
              <a:rPr lang="vi-VN" b="1" dirty="0" smtClean="0">
                <a:solidFill>
                  <a:srgbClr val="1F4AA1"/>
                </a:solidFill>
                <a:latin typeface="Calibri" pitchFamily="34" charset="0"/>
                <a:cs typeface="Calibri" pitchFamily="34" charset="0"/>
              </a:rPr>
              <a:t>ş</a:t>
            </a:r>
            <a:r>
              <a:rPr lang="ro-RO" b="1" dirty="0" smtClean="0">
                <a:solidFill>
                  <a:srgbClr val="1F4AA1"/>
                </a:solidFill>
                <a:latin typeface="Calibri" pitchFamily="34" charset="0"/>
                <a:cs typeface="Calibri" pitchFamily="34" charset="0"/>
              </a:rPr>
              <a:t>i </a:t>
            </a:r>
            <a:r>
              <a:rPr lang="vi-VN" b="1" dirty="0" smtClean="0">
                <a:solidFill>
                  <a:srgbClr val="1F4AA1"/>
                </a:solidFill>
                <a:latin typeface="Calibri" pitchFamily="34" charset="0"/>
                <a:cs typeface="Calibri" pitchFamily="34" charset="0"/>
              </a:rPr>
              <a:t>dezvoltarea </a:t>
            </a:r>
            <a:r>
              <a:rPr lang="vi-VN" b="1" dirty="0">
                <a:solidFill>
                  <a:srgbClr val="1F4AA1"/>
                </a:solidFill>
                <a:latin typeface="Calibri" pitchFamily="34" charset="0"/>
                <a:cs typeface="Calibri" pitchFamily="34" charset="0"/>
              </a:rPr>
              <a:t>de </a:t>
            </a:r>
            <a:r>
              <a:rPr lang="vi-VN" b="1" dirty="0" smtClean="0">
                <a:solidFill>
                  <a:srgbClr val="1F4AA1"/>
                </a:solidFill>
                <a:latin typeface="Calibri" pitchFamily="34" charset="0"/>
                <a:cs typeface="Calibri" pitchFamily="34" charset="0"/>
              </a:rPr>
              <a:t>activităţi </a:t>
            </a:r>
            <a:r>
              <a:rPr lang="vi-VN" b="1" dirty="0">
                <a:solidFill>
                  <a:srgbClr val="1F4AA1"/>
                </a:solidFill>
                <a:latin typeface="Calibri" pitchFamily="34" charset="0"/>
                <a:cs typeface="Calibri" pitchFamily="34" charset="0"/>
              </a:rPr>
              <a:t>neagricole” </a:t>
            </a:r>
          </a:p>
          <a:p>
            <a:pPr algn="ctr"/>
            <a:r>
              <a:rPr lang="vi-VN" b="1" dirty="0">
                <a:solidFill>
                  <a:srgbClr val="1F4AA1"/>
                </a:solidFill>
                <a:latin typeface="Calibri" pitchFamily="34" charset="0"/>
                <a:cs typeface="Calibri" pitchFamily="34" charset="0"/>
              </a:rPr>
              <a:t>	</a:t>
            </a:r>
          </a:p>
        </p:txBody>
      </p:sp>
    </p:spTree>
    <p:extLst>
      <p:ext uri="{BB962C8B-B14F-4D97-AF65-F5344CB8AC3E}">
        <p14:creationId xmlns:p14="http://schemas.microsoft.com/office/powerpoint/2010/main" val="2595648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14</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6.4. „Investiţii în  crearea ş</a:t>
            </a:r>
            <a:r>
              <a:rPr lang="ro-RO" b="1" dirty="0">
                <a:solidFill>
                  <a:srgbClr val="1F4AA1"/>
                </a:solidFill>
                <a:latin typeface="Calibri" pitchFamily="34" charset="0"/>
                <a:cs typeface="Calibri" pitchFamily="34" charset="0"/>
              </a:rPr>
              <a:t>i </a:t>
            </a:r>
            <a:r>
              <a:rPr lang="vi-VN" b="1" dirty="0">
                <a:solidFill>
                  <a:srgbClr val="1F4AA1"/>
                </a:solidFill>
                <a:latin typeface="Calibri" pitchFamily="34" charset="0"/>
                <a:cs typeface="Calibri" pitchFamily="34" charset="0"/>
              </a:rPr>
              <a:t>dezvoltarea de activităţi neagricole” </a:t>
            </a:r>
          </a:p>
        </p:txBody>
      </p:sp>
      <p:sp>
        <p:nvSpPr>
          <p:cNvPr id="10" name="Title 9"/>
          <p:cNvSpPr>
            <a:spLocks noGrp="1"/>
          </p:cNvSpPr>
          <p:nvPr>
            <p:ph type="title"/>
          </p:nvPr>
        </p:nvSpPr>
        <p:spPr>
          <a:xfrm>
            <a:off x="562560" y="1125959"/>
            <a:ext cx="4104456" cy="1264920"/>
          </a:xfrm>
        </p:spPr>
        <p:txBody>
          <a:bodyPr>
            <a:normAutofit/>
          </a:bodyPr>
          <a:lstStyle/>
          <a:p>
            <a:r>
              <a:rPr lang="ro-RO" sz="3200" b="1" dirty="0" smtClean="0"/>
              <a:t>Beneficiari:</a:t>
            </a:r>
            <a:endParaRPr lang="ro-RO" sz="3200" b="1" dirty="0"/>
          </a:p>
        </p:txBody>
      </p:sp>
      <p:graphicFrame>
        <p:nvGraphicFramePr>
          <p:cNvPr id="12" name="Diagram 11"/>
          <p:cNvGraphicFramePr/>
          <p:nvPr>
            <p:extLst>
              <p:ext uri="{D42A27DB-BD31-4B8C-83A1-F6EECF244321}">
                <p14:modId xmlns:p14="http://schemas.microsoft.com/office/powerpoint/2010/main" val="3342689203"/>
              </p:ext>
            </p:extLst>
          </p:nvPr>
        </p:nvGraphicFramePr>
        <p:xfrm>
          <a:off x="251520" y="2348880"/>
          <a:ext cx="92170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213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15</a:t>
            </a:fld>
            <a:endParaRPr lang="ro-RO"/>
          </a:p>
        </p:txBody>
      </p:sp>
      <p:sp>
        <p:nvSpPr>
          <p:cNvPr id="3" name="Rectangle 2"/>
          <p:cNvSpPr/>
          <p:nvPr/>
        </p:nvSpPr>
        <p:spPr>
          <a:xfrm>
            <a:off x="2224336" y="620688"/>
            <a:ext cx="4572000" cy="923330"/>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6.4. „Investiţii în  crearea şi dezvoltarea de activităţi neagricole” </a:t>
            </a:r>
          </a:p>
          <a:p>
            <a:pPr algn="ctr"/>
            <a:r>
              <a:rPr lang="vi-VN" b="1" dirty="0">
                <a:solidFill>
                  <a:srgbClr val="1F4AA1"/>
                </a:solidFill>
                <a:latin typeface="Calibri" pitchFamily="34" charset="0"/>
                <a:cs typeface="Calibri" pitchFamily="34" charset="0"/>
              </a:rPr>
              <a:t>	</a:t>
            </a:r>
          </a:p>
        </p:txBody>
      </p:sp>
      <p:sp>
        <p:nvSpPr>
          <p:cNvPr id="10" name="Title 9"/>
          <p:cNvSpPr>
            <a:spLocks noGrp="1"/>
          </p:cNvSpPr>
          <p:nvPr>
            <p:ph type="title"/>
          </p:nvPr>
        </p:nvSpPr>
        <p:spPr>
          <a:xfrm>
            <a:off x="297868" y="1412776"/>
            <a:ext cx="8424935" cy="933376"/>
          </a:xfrm>
        </p:spPr>
        <p:txBody>
          <a:bodyPr>
            <a:normAutofit fontScale="90000"/>
          </a:bodyPr>
          <a:lstStyle/>
          <a:p>
            <a:pPr algn="ctr"/>
            <a:r>
              <a:rPr lang="ro-RO" b="1" dirty="0" smtClean="0"/>
              <a:t>Tip de sprijin:</a:t>
            </a:r>
            <a:br>
              <a:rPr lang="ro-RO" b="1" dirty="0" smtClean="0"/>
            </a:br>
            <a:r>
              <a:rPr lang="vi-VN" sz="1800" dirty="0"/>
              <a:t>Sprijin public nerambursabil va respecta prevederile R 1407/2013 cu privire la sprijinul de minimis și nu va depăși  200.000 de </a:t>
            </a:r>
            <a:r>
              <a:rPr lang="vi-VN" sz="1800" dirty="0" smtClean="0"/>
              <a:t>euro/beneficiar</a:t>
            </a:r>
            <a:r>
              <a:rPr lang="ro-RO" sz="1800" dirty="0" smtClean="0"/>
              <a:t>.</a:t>
            </a:r>
            <a:endParaRPr lang="ro-RO" sz="1800" b="1" dirty="0"/>
          </a:p>
        </p:txBody>
      </p:sp>
      <p:graphicFrame>
        <p:nvGraphicFramePr>
          <p:cNvPr id="8" name="Diagram 7"/>
          <p:cNvGraphicFramePr/>
          <p:nvPr>
            <p:extLst>
              <p:ext uri="{D42A27DB-BD31-4B8C-83A1-F6EECF244321}">
                <p14:modId xmlns:p14="http://schemas.microsoft.com/office/powerpoint/2010/main" val="3506813000"/>
              </p:ext>
            </p:extLst>
          </p:nvPr>
        </p:nvGraphicFramePr>
        <p:xfrm>
          <a:off x="395536" y="2348880"/>
          <a:ext cx="8424936" cy="2016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9"/>
          <p:cNvSpPr txBox="1">
            <a:spLocks/>
          </p:cNvSpPr>
          <p:nvPr/>
        </p:nvSpPr>
        <p:spPr>
          <a:xfrm>
            <a:off x="433621" y="4437112"/>
            <a:ext cx="8389191" cy="223646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lvl1pPr algn="l" defTabSz="914400" rtl="0" eaLnBrk="1" latinLnBrk="0" hangingPunct="1">
              <a:spcBef>
                <a:spcPct val="0"/>
              </a:spcBef>
              <a:buNone/>
              <a:defRPr sz="2400" b="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vi-VN" sz="2000" dirty="0" smtClean="0">
                <a:solidFill>
                  <a:schemeClr val="accent5">
                    <a:lumMod val="75000"/>
                  </a:schemeClr>
                </a:solidFill>
                <a:latin typeface="Calibri" panose="020F0502020204030204" pitchFamily="34" charset="0"/>
              </a:rPr>
              <a:t>Intensitatea sprijinului public nerambursabil este de </a:t>
            </a:r>
            <a:r>
              <a:rPr lang="vi-VN" sz="2000" b="1" dirty="0" smtClean="0">
                <a:solidFill>
                  <a:schemeClr val="accent5">
                    <a:lumMod val="75000"/>
                  </a:schemeClr>
                </a:solidFill>
                <a:latin typeface="Calibri" panose="020F0502020204030204" pitchFamily="34" charset="0"/>
              </a:rPr>
              <a:t>70%.</a:t>
            </a:r>
            <a:r>
              <a:rPr lang="vi-VN" sz="2000" dirty="0" smtClean="0">
                <a:solidFill>
                  <a:schemeClr val="accent5">
                    <a:lumMod val="75000"/>
                  </a:schemeClr>
                </a:solidFill>
                <a:latin typeface="Calibri" panose="020F0502020204030204" pitchFamily="34" charset="0"/>
              </a:rPr>
              <a:t/>
            </a:r>
            <a:br>
              <a:rPr lang="vi-VN" sz="2000" dirty="0" smtClean="0">
                <a:solidFill>
                  <a:schemeClr val="accent5">
                    <a:lumMod val="75000"/>
                  </a:schemeClr>
                </a:solidFill>
                <a:latin typeface="Calibri" panose="020F0502020204030204" pitchFamily="34" charset="0"/>
              </a:rPr>
            </a:br>
            <a:r>
              <a:rPr lang="vi-VN" sz="2000" dirty="0" smtClean="0">
                <a:solidFill>
                  <a:schemeClr val="accent5">
                    <a:lumMod val="75000"/>
                  </a:schemeClr>
                </a:solidFill>
                <a:latin typeface="Calibri" panose="020F0502020204030204" pitchFamily="34" charset="0"/>
              </a:rPr>
              <a:t>Intensitatea sprijinului public nerambursabil poate fi de </a:t>
            </a:r>
            <a:r>
              <a:rPr lang="vi-VN" sz="2000" b="1" dirty="0" smtClean="0">
                <a:solidFill>
                  <a:schemeClr val="accent5">
                    <a:lumMod val="75000"/>
                  </a:schemeClr>
                </a:solidFill>
                <a:latin typeface="Calibri" panose="020F0502020204030204" pitchFamily="34" charset="0"/>
              </a:rPr>
              <a:t>90%, </a:t>
            </a:r>
            <a:r>
              <a:rPr lang="vi-VN" sz="2000" dirty="0" smtClean="0">
                <a:solidFill>
                  <a:schemeClr val="accent5">
                    <a:lumMod val="75000"/>
                  </a:schemeClr>
                </a:solidFill>
                <a:latin typeface="Calibri" panose="020F0502020204030204" pitchFamily="34" charset="0"/>
              </a:rPr>
              <a:t>în următoarele cazuri:</a:t>
            </a:r>
            <a:br>
              <a:rPr lang="vi-VN" sz="2000" dirty="0" smtClean="0">
                <a:solidFill>
                  <a:schemeClr val="accent5">
                    <a:lumMod val="75000"/>
                  </a:schemeClr>
                </a:solidFill>
                <a:latin typeface="Calibri" panose="020F0502020204030204" pitchFamily="34" charset="0"/>
              </a:rPr>
            </a:br>
            <a:r>
              <a:rPr lang="vi-VN" sz="2000" dirty="0" smtClean="0">
                <a:solidFill>
                  <a:schemeClr val="accent5">
                    <a:lumMod val="75000"/>
                  </a:schemeClr>
                </a:solidFill>
                <a:latin typeface="Calibri" panose="020F0502020204030204" pitchFamily="34" charset="0"/>
              </a:rPr>
              <a:t>•</a:t>
            </a:r>
            <a:r>
              <a:rPr lang="ro-RO" sz="2000" dirty="0" smtClean="0">
                <a:solidFill>
                  <a:schemeClr val="accent5">
                    <a:lumMod val="75000"/>
                  </a:schemeClr>
                </a:solidFill>
                <a:latin typeface="Calibri" panose="020F0502020204030204" pitchFamily="34" charset="0"/>
              </a:rPr>
              <a:t> 	</a:t>
            </a:r>
            <a:r>
              <a:rPr lang="vi-VN" sz="2000" dirty="0" smtClean="0">
                <a:solidFill>
                  <a:schemeClr val="accent5">
                    <a:lumMod val="75000"/>
                  </a:schemeClr>
                </a:solidFill>
                <a:latin typeface="Calibri" panose="020F0502020204030204" pitchFamily="34" charset="0"/>
              </a:rPr>
              <a:t>pentru solicitanții care desfășoară activități de producție, servicii medicale, sanitar-veterinare și agroturism;</a:t>
            </a:r>
            <a:br>
              <a:rPr lang="vi-VN" sz="2000" dirty="0" smtClean="0">
                <a:solidFill>
                  <a:schemeClr val="accent5">
                    <a:lumMod val="75000"/>
                  </a:schemeClr>
                </a:solidFill>
                <a:latin typeface="Calibri" panose="020F0502020204030204" pitchFamily="34" charset="0"/>
              </a:rPr>
            </a:br>
            <a:r>
              <a:rPr lang="vi-VN" sz="2000" dirty="0" smtClean="0">
                <a:solidFill>
                  <a:schemeClr val="accent5">
                    <a:lumMod val="75000"/>
                  </a:schemeClr>
                </a:solidFill>
                <a:latin typeface="Calibri" panose="020F0502020204030204" pitchFamily="34" charset="0"/>
              </a:rPr>
              <a:t>•</a:t>
            </a:r>
            <a:r>
              <a:rPr lang="ro-RO" sz="2000" dirty="0" smtClean="0">
                <a:solidFill>
                  <a:schemeClr val="accent5">
                    <a:lumMod val="75000"/>
                  </a:schemeClr>
                </a:solidFill>
                <a:latin typeface="Calibri" panose="020F0502020204030204" pitchFamily="34" charset="0"/>
              </a:rPr>
              <a:t> 	</a:t>
            </a:r>
            <a:r>
              <a:rPr lang="vi-VN" sz="2000" dirty="0" smtClean="0">
                <a:solidFill>
                  <a:schemeClr val="accent5">
                    <a:lumMod val="75000"/>
                  </a:schemeClr>
                </a:solidFill>
                <a:latin typeface="Calibri" panose="020F0502020204030204" pitchFamily="34" charset="0"/>
              </a:rPr>
              <a:t>pentru fermierii care își diversifică activitatea de bază agricolă prin dezvoltarea unor activități non-agricole. Proiectele selectate care primesc intensitatea sprijinului nerambursabil de 70% vor reprezenta cea mai mare pondere a proiectelor. </a:t>
            </a:r>
            <a:endParaRPr lang="vi-VN" sz="2000" dirty="0">
              <a:solidFill>
                <a:schemeClr val="accent5">
                  <a:lumMod val="75000"/>
                </a:schemeClr>
              </a:solidFill>
              <a:latin typeface="Calibri" panose="020F0502020204030204" pitchFamily="34" charset="0"/>
            </a:endParaRPr>
          </a:p>
        </p:txBody>
      </p:sp>
    </p:spTree>
    <p:extLst>
      <p:ext uri="{BB962C8B-B14F-4D97-AF65-F5344CB8AC3E}">
        <p14:creationId xmlns:p14="http://schemas.microsoft.com/office/powerpoint/2010/main" val="3435032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21532"/>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16</a:t>
            </a:fld>
            <a:endParaRPr lang="ro-RO"/>
          </a:p>
        </p:txBody>
      </p:sp>
      <p:sp>
        <p:nvSpPr>
          <p:cNvPr id="3" name="Rectangle 2"/>
          <p:cNvSpPr/>
          <p:nvPr/>
        </p:nvSpPr>
        <p:spPr>
          <a:xfrm>
            <a:off x="2224336" y="620688"/>
            <a:ext cx="4572000" cy="923330"/>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6.4. „Investiţii în  crearea şi dezvoltarea de activităţi neagricole” </a:t>
            </a:r>
          </a:p>
          <a:p>
            <a:pPr algn="ctr"/>
            <a:r>
              <a:rPr lang="vi-VN" b="1" dirty="0">
                <a:solidFill>
                  <a:srgbClr val="1F4AA1"/>
                </a:solidFill>
                <a:latin typeface="Calibri" pitchFamily="34" charset="0"/>
                <a:cs typeface="Calibri" pitchFamily="34" charset="0"/>
              </a:rPr>
              <a:t>	</a:t>
            </a:r>
          </a:p>
        </p:txBody>
      </p:sp>
      <p:graphicFrame>
        <p:nvGraphicFramePr>
          <p:cNvPr id="4" name="Diagram 3"/>
          <p:cNvGraphicFramePr/>
          <p:nvPr>
            <p:extLst>
              <p:ext uri="{D42A27DB-BD31-4B8C-83A1-F6EECF244321}">
                <p14:modId xmlns:p14="http://schemas.microsoft.com/office/powerpoint/2010/main" val="2533129880"/>
              </p:ext>
            </p:extLst>
          </p:nvPr>
        </p:nvGraphicFramePr>
        <p:xfrm>
          <a:off x="107504" y="938097"/>
          <a:ext cx="9036496" cy="59199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23680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17</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6.4. „Investiţii în  crearea şi dezvoltarea de activităţi neagricole” </a:t>
            </a:r>
          </a:p>
        </p:txBody>
      </p:sp>
      <p:graphicFrame>
        <p:nvGraphicFramePr>
          <p:cNvPr id="6" name="Table 5"/>
          <p:cNvGraphicFramePr>
            <a:graphicFrameLocks noGrp="1"/>
          </p:cNvGraphicFramePr>
          <p:nvPr>
            <p:extLst>
              <p:ext uri="{D42A27DB-BD31-4B8C-83A1-F6EECF244321}">
                <p14:modId xmlns:p14="http://schemas.microsoft.com/office/powerpoint/2010/main" val="3116241503"/>
              </p:ext>
            </p:extLst>
          </p:nvPr>
        </p:nvGraphicFramePr>
        <p:xfrm>
          <a:off x="179512" y="1916833"/>
          <a:ext cx="8712968" cy="3811050"/>
        </p:xfrm>
        <a:graphic>
          <a:graphicData uri="http://schemas.openxmlformats.org/drawingml/2006/table">
            <a:tbl>
              <a:tblPr firstRow="1" firstCol="1" bandRow="1">
                <a:tableStyleId>{5C22544A-7EE6-4342-B048-85BDC9FD1C3A}</a:tableStyleId>
              </a:tblPr>
              <a:tblGrid>
                <a:gridCol w="432048"/>
                <a:gridCol w="7344816"/>
                <a:gridCol w="936104"/>
              </a:tblGrid>
              <a:tr h="867619">
                <a:tc>
                  <a:txBody>
                    <a:bodyPr/>
                    <a:lstStyle/>
                    <a:p>
                      <a:pPr>
                        <a:lnSpc>
                          <a:spcPct val="115000"/>
                        </a:lnSpc>
                        <a:spcAft>
                          <a:spcPts val="1000"/>
                        </a:spcAft>
                      </a:pPr>
                      <a:r>
                        <a:rPr lang="ro-RO" sz="1800" dirty="0">
                          <a:effectLst/>
                        </a:rPr>
                        <a:t>Nr. crt.</a:t>
                      </a:r>
                      <a:endParaRPr lang="ro-RO" sz="18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2000" b="1" dirty="0">
                          <a:effectLst/>
                          <a:latin typeface="+mn-lt"/>
                        </a:rPr>
                        <a:t>Principii şi criterii de selecție</a:t>
                      </a:r>
                      <a:endParaRPr lang="ro-RO" sz="2000" b="1" dirty="0">
                        <a:effectLst/>
                        <a:latin typeface="+mn-lt"/>
                        <a:ea typeface="Times New Roman"/>
                        <a:cs typeface="Times New Roman"/>
                      </a:endParaRPr>
                    </a:p>
                  </a:txBody>
                  <a:tcPr marL="16643" marR="16643" marT="0" marB="0"/>
                </a:tc>
                <a:tc>
                  <a:txBody>
                    <a:bodyPr/>
                    <a:lstStyle/>
                    <a:p>
                      <a:pPr>
                        <a:lnSpc>
                          <a:spcPct val="115000"/>
                        </a:lnSpc>
                        <a:spcAft>
                          <a:spcPts val="1000"/>
                        </a:spcAft>
                      </a:pPr>
                      <a:r>
                        <a:rPr lang="ro-RO" sz="1600" dirty="0">
                          <a:effectLst/>
                          <a:latin typeface="+mn-lt"/>
                        </a:rPr>
                        <a:t>Punctaj</a:t>
                      </a:r>
                      <a:endParaRPr lang="ro-RO" sz="1600" dirty="0">
                        <a:effectLst/>
                        <a:latin typeface="+mn-lt"/>
                        <a:ea typeface="Times New Roman"/>
                        <a:cs typeface="Times New Roman"/>
                      </a:endParaRPr>
                    </a:p>
                  </a:txBody>
                  <a:tcPr marL="16643" marR="16643" marT="0" marB="0"/>
                </a:tc>
              </a:tr>
              <a:tr h="867619">
                <a:tc rowSpan="2">
                  <a:txBody>
                    <a:bodyPr/>
                    <a:lstStyle/>
                    <a:p>
                      <a:pPr>
                        <a:lnSpc>
                          <a:spcPct val="115000"/>
                        </a:lnSpc>
                        <a:spcAft>
                          <a:spcPts val="1000"/>
                        </a:spcAft>
                      </a:pPr>
                      <a:r>
                        <a:rPr lang="ro-RO" sz="2400">
                          <a:effectLst/>
                        </a:rPr>
                        <a:t>1. </a:t>
                      </a:r>
                      <a:endParaRPr lang="ro-RO" sz="240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2000" b="1" kern="1200" dirty="0">
                          <a:solidFill>
                            <a:schemeClr val="dk1"/>
                          </a:solidFill>
                          <a:effectLst/>
                          <a:latin typeface="+mn-lt"/>
                          <a:ea typeface="+mn-ea"/>
                          <a:cs typeface="+mn-cs"/>
                        </a:rPr>
                        <a:t>Principiul diversificării activității agricole a fermelor existente către activități neagricole</a:t>
                      </a:r>
                    </a:p>
                  </a:txBody>
                  <a:tcPr marL="68580" marR="68580" marT="0" marB="0"/>
                </a:tc>
                <a:tc>
                  <a:txBody>
                    <a:bodyPr/>
                    <a:lstStyle/>
                    <a:p>
                      <a:pPr algn="ctr">
                        <a:lnSpc>
                          <a:spcPct val="115000"/>
                        </a:lnSpc>
                        <a:spcAft>
                          <a:spcPts val="1000"/>
                        </a:spcAft>
                      </a:pPr>
                      <a:r>
                        <a:rPr lang="ro-RO" sz="1600" b="1">
                          <a:effectLst/>
                          <a:latin typeface="+mn-lt"/>
                          <a:ea typeface="Calibri"/>
                          <a:cs typeface="Times New Roman"/>
                        </a:rPr>
                        <a:t>15 p</a:t>
                      </a:r>
                      <a:endParaRPr lang="ro-RO" sz="1600">
                        <a:effectLst/>
                        <a:latin typeface="+mn-lt"/>
                        <a:ea typeface="Times New Roman"/>
                        <a:cs typeface="Times New Roman"/>
                      </a:endParaRPr>
                    </a:p>
                  </a:txBody>
                  <a:tcPr marL="68580" marR="68580" marT="0" marB="0"/>
                </a:tc>
              </a:tr>
              <a:tr h="2075812">
                <a:tc vMerge="1">
                  <a:txBody>
                    <a:bodyPr/>
                    <a:lstStyle/>
                    <a:p>
                      <a:endParaRPr lang="ro-RO"/>
                    </a:p>
                  </a:txBody>
                  <a:tcPr/>
                </a:tc>
                <a:tc>
                  <a:txBody>
                    <a:bodyPr/>
                    <a:lstStyle/>
                    <a:p>
                      <a:pPr>
                        <a:lnSpc>
                          <a:spcPct val="115000"/>
                        </a:lnSpc>
                        <a:spcAft>
                          <a:spcPts val="1000"/>
                        </a:spcAft>
                      </a:pPr>
                      <a:r>
                        <a:rPr lang="ro-RO" sz="2000" kern="1200" dirty="0">
                          <a:solidFill>
                            <a:schemeClr val="dk1"/>
                          </a:solidFill>
                          <a:effectLst/>
                          <a:latin typeface="+mn-lt"/>
                          <a:ea typeface="+mn-ea"/>
                          <a:cs typeface="+mn-cs"/>
                        </a:rPr>
                        <a:t>1.1. Proiecte care sunt inițiate de o întreprindere existentă, care a desfășurat în principal activitate în domeniul agricol și intenționează să-și diversifice activitatea în sectorul non-agricol. Activitatea agricolă trebuie să fie realizată pe perioada continua de cel puțin 12 luni inainte de depunerea cererii de finanțare.    </a:t>
                      </a:r>
                    </a:p>
                  </a:txBody>
                  <a:tcPr marL="68580" marR="68580" marT="0" marB="0"/>
                </a:tc>
                <a:tc>
                  <a:txBody>
                    <a:bodyPr/>
                    <a:lstStyle/>
                    <a:p>
                      <a:pPr algn="ctr">
                        <a:lnSpc>
                          <a:spcPct val="115000"/>
                        </a:lnSpc>
                        <a:spcAft>
                          <a:spcPts val="1000"/>
                        </a:spcAft>
                      </a:pPr>
                      <a:r>
                        <a:rPr lang="ro-RO" sz="1600" dirty="0">
                          <a:effectLst/>
                          <a:latin typeface="+mn-lt"/>
                          <a:ea typeface="Calibri"/>
                          <a:cs typeface="Times New Roman"/>
                        </a:rPr>
                        <a:t>15 p</a:t>
                      </a:r>
                      <a:endParaRPr lang="ro-RO" sz="1600" dirty="0">
                        <a:effectLst/>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582187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18</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6.4. „Investiţii în  crearea şi dezvoltarea de activităţi neagricole” </a:t>
            </a:r>
          </a:p>
        </p:txBody>
      </p:sp>
      <p:graphicFrame>
        <p:nvGraphicFramePr>
          <p:cNvPr id="6" name="Table 5"/>
          <p:cNvGraphicFramePr>
            <a:graphicFrameLocks noGrp="1"/>
          </p:cNvGraphicFramePr>
          <p:nvPr>
            <p:extLst>
              <p:ext uri="{D42A27DB-BD31-4B8C-83A1-F6EECF244321}">
                <p14:modId xmlns:p14="http://schemas.microsoft.com/office/powerpoint/2010/main" val="1904543196"/>
              </p:ext>
            </p:extLst>
          </p:nvPr>
        </p:nvGraphicFramePr>
        <p:xfrm>
          <a:off x="179512" y="1916833"/>
          <a:ext cx="8784976" cy="4392486"/>
        </p:xfrm>
        <a:graphic>
          <a:graphicData uri="http://schemas.openxmlformats.org/drawingml/2006/table">
            <a:tbl>
              <a:tblPr firstRow="1" firstCol="1" bandRow="1">
                <a:tableStyleId>{5C22544A-7EE6-4342-B048-85BDC9FD1C3A}</a:tableStyleId>
              </a:tblPr>
              <a:tblGrid>
                <a:gridCol w="432048"/>
                <a:gridCol w="7416824"/>
                <a:gridCol w="936104"/>
              </a:tblGrid>
              <a:tr h="638786">
                <a:tc>
                  <a:txBody>
                    <a:bodyPr/>
                    <a:lstStyle/>
                    <a:p>
                      <a:pPr>
                        <a:lnSpc>
                          <a:spcPct val="115000"/>
                        </a:lnSpc>
                        <a:spcAft>
                          <a:spcPts val="1000"/>
                        </a:spcAft>
                      </a:pPr>
                      <a:r>
                        <a:rPr lang="ro-RO" sz="1600" dirty="0">
                          <a:effectLst/>
                        </a:rPr>
                        <a:t>Nr. crt.</a:t>
                      </a:r>
                      <a:endParaRPr lang="ro-RO" sz="16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dirty="0">
                          <a:effectLst/>
                        </a:rPr>
                        <a:t>Principii şi criterii de selecție</a:t>
                      </a:r>
                      <a:endParaRPr lang="ro-RO" sz="1600" dirty="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1600">
                          <a:effectLst/>
                        </a:rPr>
                        <a:t>Punctaj</a:t>
                      </a:r>
                      <a:endParaRPr lang="ro-RO" sz="1600">
                        <a:effectLst/>
                        <a:latin typeface="Arial"/>
                        <a:ea typeface="Times New Roman"/>
                        <a:cs typeface="Times New Roman"/>
                      </a:endParaRPr>
                    </a:p>
                  </a:txBody>
                  <a:tcPr marL="16643" marR="16643" marT="0" marB="0"/>
                </a:tc>
              </a:tr>
              <a:tr h="1469299">
                <a:tc rowSpan="3">
                  <a:txBody>
                    <a:bodyPr/>
                    <a:lstStyle/>
                    <a:p>
                      <a:pPr>
                        <a:lnSpc>
                          <a:spcPct val="115000"/>
                        </a:lnSpc>
                        <a:spcAft>
                          <a:spcPts val="1000"/>
                        </a:spcAft>
                      </a:pPr>
                      <a:r>
                        <a:rPr lang="ro-RO" sz="1600" dirty="0">
                          <a:effectLst/>
                        </a:rPr>
                        <a:t>2.</a:t>
                      </a:r>
                      <a:endParaRPr lang="ro-RO" sz="1600" dirty="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1800" b="1">
                          <a:effectLst/>
                          <a:latin typeface="+mn-lt"/>
                          <a:ea typeface="Calibri"/>
                          <a:cs typeface="Times New Roman"/>
                        </a:rPr>
                        <a:t>Principiul prioritizării sectoarelor cu potențial de creștere (Textile și pielărie, Industrii creative și culturale – inclusiv meșteșuguri, Activitati de servicii in tehnologia informației, agroturism, servicii pentru populația din spațiul rural) </a:t>
                      </a:r>
                      <a:endParaRPr lang="ro-RO" sz="2400">
                        <a:effectLst/>
                        <a:latin typeface="+mn-lt"/>
                        <a:ea typeface="Times New Roman"/>
                        <a:cs typeface="Times New Roman"/>
                      </a:endParaRPr>
                    </a:p>
                  </a:txBody>
                  <a:tcPr marL="68580" marR="68580" marT="0" marB="0"/>
                </a:tc>
                <a:tc>
                  <a:txBody>
                    <a:bodyPr/>
                    <a:lstStyle/>
                    <a:p>
                      <a:pPr algn="ctr">
                        <a:lnSpc>
                          <a:spcPct val="115000"/>
                        </a:lnSpc>
                        <a:spcAft>
                          <a:spcPts val="1000"/>
                        </a:spcAft>
                      </a:pPr>
                      <a:r>
                        <a:rPr lang="ro-RO" sz="1600" dirty="0" smtClean="0">
                          <a:effectLst/>
                        </a:rPr>
                        <a:t>Max. 40 </a:t>
                      </a:r>
                      <a:r>
                        <a:rPr lang="ro-RO" sz="1600" dirty="0">
                          <a:effectLst/>
                        </a:rPr>
                        <a:t>p</a:t>
                      </a:r>
                      <a:endParaRPr lang="ro-RO" sz="1600" dirty="0">
                        <a:effectLst/>
                        <a:latin typeface="Arial"/>
                        <a:ea typeface="Times New Roman"/>
                        <a:cs typeface="Times New Roman"/>
                      </a:endParaRPr>
                    </a:p>
                  </a:txBody>
                  <a:tcPr marL="16643" marR="16643" marT="0" marB="0"/>
                </a:tc>
              </a:tr>
              <a:tr h="1305372">
                <a:tc vMerge="1">
                  <a:txBody>
                    <a:bodyPr/>
                    <a:lstStyle/>
                    <a:p>
                      <a:endParaRPr lang="ro-RO"/>
                    </a:p>
                  </a:txBody>
                  <a:tcPr/>
                </a:tc>
                <a:tc>
                  <a:txBody>
                    <a:bodyPr/>
                    <a:lstStyle/>
                    <a:p>
                      <a:pPr>
                        <a:spcAft>
                          <a:spcPts val="0"/>
                        </a:spcAft>
                      </a:pPr>
                      <a:r>
                        <a:rPr lang="ro-RO" sz="1800">
                          <a:effectLst/>
                          <a:latin typeface="+mn-lt"/>
                          <a:ea typeface="Calibri"/>
                          <a:cs typeface="Times New Roman"/>
                        </a:rPr>
                        <a:t>2.1. Proiecte ce vizează activități de producție din sectoarele cu potențial de creștere. </a:t>
                      </a:r>
                      <a:endParaRPr lang="ro-RO" sz="2400">
                        <a:effectLst/>
                        <a:latin typeface="+mn-lt"/>
                        <a:ea typeface="Times New Roman"/>
                        <a:cs typeface="Times New Roman"/>
                      </a:endParaRPr>
                    </a:p>
                    <a:p>
                      <a:pPr>
                        <a:spcAft>
                          <a:spcPts val="0"/>
                        </a:spcAft>
                      </a:pPr>
                      <a:r>
                        <a:rPr lang="ro-RO" sz="1800">
                          <a:effectLst/>
                          <a:latin typeface="+mn-lt"/>
                          <a:ea typeface="Calibri"/>
                          <a:cs typeface="Times New Roman"/>
                        </a:rPr>
                        <a:t>Proiectul vizează activități conform codului CAEN aferent activității de producție scorate.</a:t>
                      </a:r>
                      <a:endParaRPr lang="ro-RO" sz="2400">
                        <a:effectLst/>
                        <a:latin typeface="+mn-lt"/>
                        <a:ea typeface="Times New Roman"/>
                        <a:cs typeface="Times New Roman"/>
                      </a:endParaRPr>
                    </a:p>
                  </a:txBody>
                  <a:tcPr marL="68580" marR="68580" marT="0" marB="0"/>
                </a:tc>
                <a:tc>
                  <a:txBody>
                    <a:bodyPr/>
                    <a:lstStyle/>
                    <a:p>
                      <a:pPr algn="ctr">
                        <a:lnSpc>
                          <a:spcPct val="115000"/>
                        </a:lnSpc>
                        <a:spcAft>
                          <a:spcPts val="1000"/>
                        </a:spcAft>
                      </a:pPr>
                      <a:r>
                        <a:rPr lang="ro-RO" sz="1600" dirty="0">
                          <a:effectLst/>
                        </a:rPr>
                        <a:t>40 p</a:t>
                      </a:r>
                      <a:endParaRPr lang="ro-RO" sz="1600" dirty="0">
                        <a:effectLst/>
                        <a:latin typeface="Arial"/>
                        <a:ea typeface="Times New Roman"/>
                        <a:cs typeface="Times New Roman"/>
                      </a:endParaRPr>
                    </a:p>
                  </a:txBody>
                  <a:tcPr marL="16643" marR="16643" marT="0" marB="0"/>
                </a:tc>
              </a:tr>
              <a:tr h="979029">
                <a:tc vMerge="1">
                  <a:txBody>
                    <a:bodyPr/>
                    <a:lstStyle/>
                    <a:p>
                      <a:endParaRPr lang="ro-RO"/>
                    </a:p>
                  </a:txBody>
                  <a:tcPr/>
                </a:tc>
                <a:tc>
                  <a:txBody>
                    <a:bodyPr/>
                    <a:lstStyle/>
                    <a:p>
                      <a:pPr>
                        <a:spcAft>
                          <a:spcPts val="0"/>
                        </a:spcAft>
                      </a:pPr>
                      <a:r>
                        <a:rPr lang="ro-RO" sz="1800" dirty="0">
                          <a:effectLst/>
                          <a:latin typeface="+mn-lt"/>
                          <a:ea typeface="Calibri"/>
                          <a:cs typeface="Times New Roman"/>
                        </a:rPr>
                        <a:t>2.2. Proiecte ce vizează servicii din sectoarele cu potențial de creștere.</a:t>
                      </a:r>
                      <a:endParaRPr lang="ro-RO" sz="2400" dirty="0">
                        <a:effectLst/>
                        <a:latin typeface="+mn-lt"/>
                        <a:ea typeface="Times New Roman"/>
                        <a:cs typeface="Times New Roman"/>
                      </a:endParaRPr>
                    </a:p>
                    <a:p>
                      <a:pPr>
                        <a:spcAft>
                          <a:spcPts val="0"/>
                        </a:spcAft>
                      </a:pPr>
                      <a:r>
                        <a:rPr lang="ro-RO" sz="1800" dirty="0">
                          <a:effectLst/>
                          <a:latin typeface="+mn-lt"/>
                          <a:ea typeface="Calibri"/>
                          <a:cs typeface="Times New Roman"/>
                        </a:rPr>
                        <a:t>Proiectul vizează prestarea de servicii conform codului CAEN aferent serviciului scorat.</a:t>
                      </a:r>
                      <a:endParaRPr lang="ro-RO" sz="2400" dirty="0">
                        <a:effectLst/>
                        <a:latin typeface="+mn-lt"/>
                        <a:ea typeface="Times New Roman"/>
                        <a:cs typeface="Times New Roman"/>
                      </a:endParaRPr>
                    </a:p>
                  </a:txBody>
                  <a:tcPr marL="68580" marR="68580" marT="0" marB="0"/>
                </a:tc>
                <a:tc>
                  <a:txBody>
                    <a:bodyPr/>
                    <a:lstStyle/>
                    <a:p>
                      <a:pPr algn="ctr">
                        <a:lnSpc>
                          <a:spcPct val="115000"/>
                        </a:lnSpc>
                        <a:spcAft>
                          <a:spcPts val="1000"/>
                        </a:spcAft>
                      </a:pPr>
                      <a:r>
                        <a:rPr lang="ro-RO" sz="1600" dirty="0" smtClean="0">
                          <a:effectLst/>
                        </a:rPr>
                        <a:t>30 </a:t>
                      </a:r>
                      <a:r>
                        <a:rPr lang="ro-RO" sz="1600" dirty="0">
                          <a:effectLst/>
                        </a:rPr>
                        <a:t>p</a:t>
                      </a:r>
                      <a:endParaRPr lang="ro-RO" sz="1600" dirty="0">
                        <a:effectLst/>
                        <a:latin typeface="Arial"/>
                        <a:ea typeface="Times New Roman"/>
                        <a:cs typeface="Times New Roman"/>
                      </a:endParaRPr>
                    </a:p>
                  </a:txBody>
                  <a:tcPr marL="16643" marR="16643" marT="0" marB="0"/>
                </a:tc>
              </a:tr>
            </a:tbl>
          </a:graphicData>
        </a:graphic>
      </p:graphicFrame>
    </p:spTree>
    <p:extLst>
      <p:ext uri="{BB962C8B-B14F-4D97-AF65-F5344CB8AC3E}">
        <p14:creationId xmlns:p14="http://schemas.microsoft.com/office/powerpoint/2010/main" val="1448167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19</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6.4. „Investiţii în  crearea şi dezvoltarea de activităţi neagricole” </a:t>
            </a:r>
          </a:p>
        </p:txBody>
      </p:sp>
      <p:graphicFrame>
        <p:nvGraphicFramePr>
          <p:cNvPr id="6" name="Table 5"/>
          <p:cNvGraphicFramePr>
            <a:graphicFrameLocks noGrp="1"/>
          </p:cNvGraphicFramePr>
          <p:nvPr>
            <p:extLst>
              <p:ext uri="{D42A27DB-BD31-4B8C-83A1-F6EECF244321}">
                <p14:modId xmlns:p14="http://schemas.microsoft.com/office/powerpoint/2010/main" val="2630642067"/>
              </p:ext>
            </p:extLst>
          </p:nvPr>
        </p:nvGraphicFramePr>
        <p:xfrm>
          <a:off x="117848" y="1769229"/>
          <a:ext cx="8784976" cy="4814360"/>
        </p:xfrm>
        <a:graphic>
          <a:graphicData uri="http://schemas.openxmlformats.org/drawingml/2006/table">
            <a:tbl>
              <a:tblPr firstRow="1" firstCol="1" bandRow="1">
                <a:tableStyleId>{5C22544A-7EE6-4342-B048-85BDC9FD1C3A}</a:tableStyleId>
              </a:tblPr>
              <a:tblGrid>
                <a:gridCol w="432048"/>
                <a:gridCol w="7550496"/>
                <a:gridCol w="802432"/>
              </a:tblGrid>
              <a:tr h="450618">
                <a:tc>
                  <a:txBody>
                    <a:bodyPr/>
                    <a:lstStyle/>
                    <a:p>
                      <a:pPr>
                        <a:lnSpc>
                          <a:spcPct val="115000"/>
                        </a:lnSpc>
                        <a:spcAft>
                          <a:spcPts val="1000"/>
                        </a:spcAft>
                      </a:pPr>
                      <a:r>
                        <a:rPr lang="ro-RO" sz="1400" dirty="0">
                          <a:effectLst/>
                        </a:rPr>
                        <a:t>Nr. crt.</a:t>
                      </a:r>
                      <a:endParaRPr lang="ro-RO" sz="14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dirty="0">
                          <a:effectLst/>
                        </a:rPr>
                        <a:t>Principii şi criterii de selecție</a:t>
                      </a:r>
                      <a:endParaRPr lang="ro-RO" sz="1600" dirty="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1600" dirty="0">
                          <a:effectLst/>
                        </a:rPr>
                        <a:t>Punctaj</a:t>
                      </a:r>
                      <a:endParaRPr lang="ro-RO" sz="1600" dirty="0">
                        <a:effectLst/>
                        <a:latin typeface="Arial"/>
                        <a:ea typeface="Times New Roman"/>
                        <a:cs typeface="Times New Roman"/>
                      </a:endParaRPr>
                    </a:p>
                  </a:txBody>
                  <a:tcPr marL="16643" marR="16643" marT="0" marB="0"/>
                </a:tc>
              </a:tr>
              <a:tr h="740209">
                <a:tc rowSpan="4">
                  <a:txBody>
                    <a:bodyPr/>
                    <a:lstStyle/>
                    <a:p>
                      <a:pPr>
                        <a:lnSpc>
                          <a:spcPct val="115000"/>
                        </a:lnSpc>
                        <a:spcAft>
                          <a:spcPts val="1000"/>
                        </a:spcAft>
                      </a:pPr>
                      <a:r>
                        <a:rPr lang="ro-RO" sz="1600" kern="1200" dirty="0" smtClean="0">
                          <a:solidFill>
                            <a:schemeClr val="dk1"/>
                          </a:solidFill>
                          <a:effectLst/>
                          <a:latin typeface="Calibri"/>
                          <a:ea typeface="Calibri"/>
                          <a:cs typeface="Times New Roman"/>
                        </a:rPr>
                        <a:t>3</a:t>
                      </a:r>
                      <a:r>
                        <a:rPr lang="vi-VN" sz="1600" kern="1200" dirty="0" smtClean="0">
                          <a:solidFill>
                            <a:schemeClr val="dk1"/>
                          </a:solidFill>
                          <a:effectLst/>
                          <a:latin typeface="Calibri"/>
                          <a:ea typeface="Calibri"/>
                          <a:cs typeface="Times New Roman"/>
                        </a:rPr>
                        <a:t>.</a:t>
                      </a:r>
                      <a:endParaRPr lang="vi-VN" sz="1600" kern="1200" dirty="0">
                        <a:solidFill>
                          <a:schemeClr val="dk1"/>
                        </a:solidFill>
                        <a:effectLst/>
                        <a:latin typeface="Calibri"/>
                        <a:ea typeface="Calibri"/>
                        <a:cs typeface="Times New Roman"/>
                      </a:endParaRPr>
                    </a:p>
                  </a:txBody>
                  <a:tcPr marL="16643" marR="16643" marT="0" marB="0"/>
                </a:tc>
                <a:tc>
                  <a:txBody>
                    <a:bodyPr/>
                    <a:lstStyle/>
                    <a:p>
                      <a:pPr>
                        <a:lnSpc>
                          <a:spcPct val="115000"/>
                        </a:lnSpc>
                        <a:spcAft>
                          <a:spcPts val="1000"/>
                        </a:spcAft>
                      </a:pPr>
                      <a:r>
                        <a:rPr lang="ro-RO" sz="1800" b="1" dirty="0">
                          <a:effectLst/>
                          <a:latin typeface="Calibri"/>
                          <a:ea typeface="Calibri"/>
                          <a:cs typeface="Times New Roman"/>
                        </a:rPr>
                        <a:t>Principiul stimulării activităților turistice în sensul prioritizării activităților agroturistice desfășurate în zonele cu potențial turistic ridicat/ destinații ecoturistice/ zonele cu arii naturale protejate.</a:t>
                      </a:r>
                      <a:endParaRPr lang="ro-RO" sz="1800" dirty="0">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ro-RO" sz="1800" b="1" dirty="0">
                          <a:effectLst/>
                          <a:latin typeface="Calibri"/>
                          <a:ea typeface="Calibri"/>
                          <a:cs typeface="Times New Roman"/>
                        </a:rPr>
                        <a:t>Max. 20 p</a:t>
                      </a:r>
                      <a:endParaRPr lang="ro-RO" sz="1800" dirty="0">
                        <a:effectLst/>
                        <a:latin typeface="Arial"/>
                        <a:ea typeface="Times New Roman"/>
                        <a:cs typeface="Times New Roman"/>
                      </a:endParaRPr>
                    </a:p>
                  </a:txBody>
                  <a:tcPr marL="68580" marR="68580" marT="0" marB="0"/>
                </a:tc>
              </a:tr>
              <a:tr h="1916447">
                <a:tc vMerge="1">
                  <a:txBody>
                    <a:bodyPr/>
                    <a:lstStyle/>
                    <a:p>
                      <a:endParaRPr lang="ro-RO"/>
                    </a:p>
                  </a:txBody>
                  <a:tcPr/>
                </a:tc>
                <a:tc>
                  <a:txBody>
                    <a:bodyPr/>
                    <a:lstStyle/>
                    <a:p>
                      <a:pPr algn="just">
                        <a:lnSpc>
                          <a:spcPct val="100000"/>
                        </a:lnSpc>
                        <a:spcAft>
                          <a:spcPts val="1000"/>
                        </a:spcAft>
                      </a:pPr>
                      <a:r>
                        <a:rPr lang="ro-RO" sz="1800" dirty="0">
                          <a:effectLst/>
                          <a:latin typeface="Calibri"/>
                          <a:ea typeface="Calibri"/>
                          <a:cs typeface="Times New Roman"/>
                        </a:rPr>
                        <a:t>3.1. Proiecte ce vizează investiţii în agroturism (pensiuni agroturistice și/sau servicii de agrement) în zonele cu potențial turistic ridicat; </a:t>
                      </a:r>
                    </a:p>
                    <a:p>
                      <a:pPr algn="just">
                        <a:lnSpc>
                          <a:spcPct val="100000"/>
                        </a:lnSpc>
                        <a:spcAft>
                          <a:spcPts val="0"/>
                        </a:spcAft>
                      </a:pPr>
                      <a:r>
                        <a:rPr lang="ro-RO" sz="1800" dirty="0" smtClean="0">
                          <a:effectLst/>
                          <a:latin typeface="Calibri"/>
                          <a:ea typeface="Calibri"/>
                          <a:cs typeface="Times New Roman"/>
                        </a:rPr>
                        <a:t>-</a:t>
                      </a:r>
                      <a:r>
                        <a:rPr lang="ro-RO" sz="1800" baseline="0" dirty="0" smtClean="0">
                          <a:effectLst/>
                          <a:latin typeface="Calibri"/>
                          <a:ea typeface="Calibri"/>
                          <a:cs typeface="Times New Roman"/>
                        </a:rPr>
                        <a:t> </a:t>
                      </a:r>
                      <a:r>
                        <a:rPr lang="ro-RO" sz="1800" dirty="0" smtClean="0">
                          <a:effectLst/>
                          <a:latin typeface="Calibri"/>
                          <a:ea typeface="Calibri"/>
                          <a:cs typeface="Times New Roman"/>
                        </a:rPr>
                        <a:t>în cazul UAT-urilor cu Concentrare mare de resurse turistice (Cmrt) punctajul va fi de max. 5 puncte. </a:t>
                      </a:r>
                      <a:endParaRPr lang="ro-RO" sz="1800" dirty="0" smtClean="0">
                        <a:effectLst/>
                        <a:latin typeface="Arial"/>
                        <a:ea typeface="Times New Roman"/>
                        <a:cs typeface="Times New Roman"/>
                      </a:endParaRPr>
                    </a:p>
                    <a:p>
                      <a:pPr algn="just">
                        <a:lnSpc>
                          <a:spcPct val="100000"/>
                        </a:lnSpc>
                        <a:spcAft>
                          <a:spcPts val="0"/>
                        </a:spcAft>
                      </a:pPr>
                      <a:r>
                        <a:rPr lang="ro-RO" sz="1800" dirty="0" smtClean="0">
                          <a:effectLst/>
                          <a:latin typeface="Calibri"/>
                          <a:ea typeface="Calibri"/>
                          <a:cs typeface="Times New Roman"/>
                        </a:rPr>
                        <a:t>- în cazul UAT-urilor cu Concentrare foarte mare de resurse turistice (Cfmrt) punctajul va fi de max. 10 puncte. </a:t>
                      </a:r>
                      <a:endParaRPr lang="ro-RO" sz="1800" dirty="0">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ro-RO" sz="1800" dirty="0">
                          <a:effectLst/>
                          <a:latin typeface="Calibri"/>
                          <a:ea typeface="Calibri"/>
                          <a:cs typeface="Times New Roman"/>
                        </a:rPr>
                        <a:t>Max. </a:t>
                      </a:r>
                      <a:endParaRPr lang="ro-RO" sz="1800" dirty="0" smtClean="0">
                        <a:effectLst/>
                        <a:latin typeface="Calibri"/>
                        <a:ea typeface="Calibri"/>
                        <a:cs typeface="Times New Roman"/>
                      </a:endParaRPr>
                    </a:p>
                    <a:p>
                      <a:pPr algn="ctr">
                        <a:lnSpc>
                          <a:spcPct val="115000"/>
                        </a:lnSpc>
                        <a:spcAft>
                          <a:spcPts val="1000"/>
                        </a:spcAft>
                      </a:pPr>
                      <a:r>
                        <a:rPr lang="ro-RO" sz="1800" dirty="0" smtClean="0">
                          <a:effectLst/>
                          <a:latin typeface="Calibri"/>
                          <a:ea typeface="Calibri"/>
                          <a:cs typeface="Times New Roman"/>
                        </a:rPr>
                        <a:t>10 p</a:t>
                      </a:r>
                      <a:endParaRPr lang="ro-RO" sz="1800" dirty="0" smtClean="0">
                        <a:effectLst/>
                        <a:latin typeface="Arial"/>
                        <a:ea typeface="Times New Roman"/>
                        <a:cs typeface="Times New Roman"/>
                      </a:endParaRPr>
                    </a:p>
                    <a:p>
                      <a:pPr algn="ctr">
                        <a:lnSpc>
                          <a:spcPct val="115000"/>
                        </a:lnSpc>
                        <a:spcAft>
                          <a:spcPts val="1000"/>
                        </a:spcAft>
                      </a:pPr>
                      <a:r>
                        <a:rPr lang="ro-RO" sz="1800" dirty="0" smtClean="0">
                          <a:effectLst/>
                          <a:latin typeface="Calibri"/>
                          <a:ea typeface="Calibri"/>
                          <a:cs typeface="Times New Roman"/>
                        </a:rPr>
                        <a:t> </a:t>
                      </a:r>
                      <a:endParaRPr lang="ro-RO" sz="1800" dirty="0">
                        <a:effectLst/>
                        <a:latin typeface="Arial"/>
                        <a:ea typeface="Times New Roman"/>
                        <a:cs typeface="Times New Roman"/>
                      </a:endParaRPr>
                    </a:p>
                  </a:txBody>
                  <a:tcPr marL="68580" marR="68580" marT="0" marB="0"/>
                </a:tc>
              </a:tr>
              <a:tr h="720080">
                <a:tc vMerge="1">
                  <a:txBody>
                    <a:bodyPr/>
                    <a:lstStyle/>
                    <a:p>
                      <a:endParaRPr lang="ro-RO"/>
                    </a:p>
                  </a:txBody>
                  <a:tcPr/>
                </a:tc>
                <a:tc>
                  <a:txBody>
                    <a:bodyPr/>
                    <a:lstStyle/>
                    <a:p>
                      <a:pPr algn="just">
                        <a:lnSpc>
                          <a:spcPct val="115000"/>
                        </a:lnSpc>
                        <a:spcAft>
                          <a:spcPts val="1000"/>
                        </a:spcAft>
                      </a:pPr>
                      <a:r>
                        <a:rPr lang="ro-RO" sz="1800" kern="1200" dirty="0" smtClean="0">
                          <a:solidFill>
                            <a:schemeClr val="dk1"/>
                          </a:solidFill>
                          <a:effectLst/>
                          <a:latin typeface="Calibri"/>
                          <a:ea typeface="Calibri"/>
                          <a:cs typeface="Times New Roman"/>
                        </a:rPr>
                        <a:t>3.2</a:t>
                      </a:r>
                      <a:r>
                        <a:rPr lang="ro-RO" sz="1800" kern="1200" dirty="0">
                          <a:solidFill>
                            <a:schemeClr val="dk1"/>
                          </a:solidFill>
                          <a:effectLst/>
                          <a:latin typeface="Calibri"/>
                          <a:ea typeface="Calibri"/>
                          <a:cs typeface="Times New Roman"/>
                        </a:rPr>
                        <a:t>. Proiecte care includ activități turistice de agrement ce vor fi desfășurate în zonele cu destinații ecoturistice. </a:t>
                      </a:r>
                      <a:endParaRPr lang="ro-RO" sz="1800" kern="1200" dirty="0" smtClean="0">
                        <a:solidFill>
                          <a:schemeClr val="dk1"/>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1000"/>
                        </a:spcAft>
                      </a:pPr>
                      <a:r>
                        <a:rPr lang="ro-RO" sz="1800" dirty="0">
                          <a:effectLst/>
                          <a:latin typeface="Calibri"/>
                          <a:ea typeface="Calibri"/>
                          <a:cs typeface="Times New Roman"/>
                        </a:rPr>
                        <a:t>5 p</a:t>
                      </a:r>
                      <a:endParaRPr lang="ro-RO" sz="1800" dirty="0">
                        <a:effectLst/>
                        <a:latin typeface="Arial"/>
                        <a:ea typeface="Times New Roman"/>
                        <a:cs typeface="Times New Roman"/>
                      </a:endParaRPr>
                    </a:p>
                  </a:txBody>
                  <a:tcPr marL="68580" marR="68580" marT="0" marB="0">
                    <a:solidFill>
                      <a:schemeClr val="bg1">
                        <a:lumMod val="95000"/>
                      </a:schemeClr>
                    </a:solidFill>
                  </a:tcPr>
                </a:tc>
              </a:tr>
              <a:tr h="781912">
                <a:tc vMerge="1">
                  <a:txBody>
                    <a:bodyPr/>
                    <a:lstStyle/>
                    <a:p>
                      <a:endParaRPr lang="ro-RO"/>
                    </a:p>
                  </a:txBody>
                  <a:tcPr/>
                </a:tc>
                <a:tc>
                  <a:txBody>
                    <a:bodyPr/>
                    <a:lstStyle/>
                    <a:p>
                      <a:pPr algn="just">
                        <a:lnSpc>
                          <a:spcPct val="115000"/>
                        </a:lnSpc>
                        <a:spcAft>
                          <a:spcPts val="1000"/>
                        </a:spcAft>
                      </a:pPr>
                      <a:r>
                        <a:rPr lang="vi-VN" sz="1800" dirty="0" smtClean="0">
                          <a:effectLst/>
                          <a:latin typeface="Calibri"/>
                          <a:ea typeface="Calibri"/>
                          <a:cs typeface="Times New Roman"/>
                        </a:rPr>
                        <a:t>3.3. Proiecte care includ activități turistice de agrement ce vor fi desfășurate în zone cu arii naturale protejate.</a:t>
                      </a:r>
                      <a:endParaRPr lang="vi-VN"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ro-RO" sz="1800" dirty="0" smtClean="0">
                          <a:effectLst/>
                          <a:latin typeface="Calibri"/>
                          <a:ea typeface="Calibri"/>
                          <a:cs typeface="Times New Roman"/>
                        </a:rPr>
                        <a:t>5 p</a:t>
                      </a:r>
                    </a:p>
                    <a:p>
                      <a:pPr algn="ctr">
                        <a:lnSpc>
                          <a:spcPct val="115000"/>
                        </a:lnSpc>
                        <a:spcAft>
                          <a:spcPts val="1000"/>
                        </a:spcAft>
                      </a:pPr>
                      <a:r>
                        <a:rPr lang="ro-RO" sz="1800" dirty="0">
                          <a:effectLst/>
                          <a:latin typeface="Calibri"/>
                          <a:ea typeface="Calibri"/>
                          <a:cs typeface="Times New Roman"/>
                        </a:rPr>
                        <a:t> </a:t>
                      </a:r>
                      <a:endParaRPr lang="ro-RO" sz="18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83002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333872" y="1745666"/>
            <a:ext cx="8291264" cy="2187389"/>
          </a:xfrm>
        </p:spPr>
        <p:style>
          <a:lnRef idx="2">
            <a:schemeClr val="dk1"/>
          </a:lnRef>
          <a:fillRef idx="1">
            <a:schemeClr val="lt1"/>
          </a:fillRef>
          <a:effectRef idx="0">
            <a:schemeClr val="dk1"/>
          </a:effectRef>
          <a:fontRef idx="minor">
            <a:schemeClr val="dk1"/>
          </a:fontRef>
        </p:style>
        <p:txBody>
          <a:bodyPr numCol="1" anchor="t">
            <a:noAutofit/>
          </a:bodyPr>
          <a:lstStyle/>
          <a:p>
            <a:pPr>
              <a:tabLst>
                <a:tab pos="88900" algn="l"/>
              </a:tabLst>
            </a:pPr>
            <a:r>
              <a:rPr lang="vi-VN" sz="2000" dirty="0" smtClean="0">
                <a:solidFill>
                  <a:schemeClr val="accent5">
                    <a:lumMod val="75000"/>
                  </a:schemeClr>
                </a:solidFill>
                <a:latin typeface="Calibri" pitchFamily="34" charset="0"/>
                <a:cs typeface="Calibri" pitchFamily="34" charset="0"/>
              </a:rPr>
              <a:t>Această sub</a:t>
            </a:r>
            <a:r>
              <a:rPr lang="ro-RO" sz="2000" dirty="0" smtClean="0">
                <a:solidFill>
                  <a:schemeClr val="accent5">
                    <a:lumMod val="75000"/>
                  </a:schemeClr>
                </a:solidFill>
                <a:latin typeface="Calibri" pitchFamily="34" charset="0"/>
                <a:cs typeface="Calibri" pitchFamily="34" charset="0"/>
              </a:rPr>
              <a:t>-</a:t>
            </a:r>
            <a:r>
              <a:rPr lang="vi-VN" sz="2000" dirty="0" smtClean="0">
                <a:solidFill>
                  <a:schemeClr val="accent5">
                    <a:lumMod val="75000"/>
                  </a:schemeClr>
                </a:solidFill>
                <a:latin typeface="Calibri" pitchFamily="34" charset="0"/>
                <a:cs typeface="Calibri" pitchFamily="34" charset="0"/>
              </a:rPr>
              <a:t>măsură </a:t>
            </a:r>
            <a:r>
              <a:rPr lang="vi-VN" sz="2000" dirty="0">
                <a:solidFill>
                  <a:schemeClr val="accent5">
                    <a:lumMod val="75000"/>
                  </a:schemeClr>
                </a:solidFill>
                <a:latin typeface="Calibri" pitchFamily="34" charset="0"/>
                <a:cs typeface="Calibri" pitchFamily="34" charset="0"/>
              </a:rPr>
              <a:t>vizează:</a:t>
            </a:r>
            <a:br>
              <a:rPr lang="vi-VN" sz="2000" dirty="0">
                <a:solidFill>
                  <a:schemeClr val="accent5">
                    <a:lumMod val="75000"/>
                  </a:schemeClr>
                </a:solidFill>
                <a:latin typeface="Calibri" pitchFamily="34" charset="0"/>
                <a:cs typeface="Calibri" pitchFamily="34" charset="0"/>
              </a:rPr>
            </a:br>
            <a:r>
              <a:rPr lang="vi-VN" sz="2000" dirty="0" smtClean="0">
                <a:solidFill>
                  <a:schemeClr val="accent5">
                    <a:lumMod val="75000"/>
                  </a:schemeClr>
                </a:solidFill>
                <a:latin typeface="Calibri" pitchFamily="34" charset="0"/>
                <a:cs typeface="Calibri" pitchFamily="34" charset="0"/>
              </a:rPr>
              <a:t>•</a:t>
            </a:r>
            <a:r>
              <a:rPr lang="ro-RO" sz="2000" dirty="0" smtClean="0">
                <a:solidFill>
                  <a:schemeClr val="accent5">
                    <a:lumMod val="75000"/>
                  </a:schemeClr>
                </a:solidFill>
                <a:latin typeface="Calibri" pitchFamily="34" charset="0"/>
                <a:cs typeface="Calibri" pitchFamily="34" charset="0"/>
              </a:rPr>
              <a:t> </a:t>
            </a:r>
            <a:r>
              <a:rPr lang="vi-VN" sz="2000" b="1" dirty="0" smtClean="0">
                <a:solidFill>
                  <a:schemeClr val="accent5">
                    <a:lumMod val="75000"/>
                  </a:schemeClr>
                </a:solidFill>
                <a:latin typeface="Calibri" pitchFamily="34" charset="0"/>
                <a:cs typeface="Calibri" pitchFamily="34" charset="0"/>
              </a:rPr>
              <a:t>diversificarea </a:t>
            </a:r>
            <a:r>
              <a:rPr lang="vi-VN" sz="2000" b="1" dirty="0">
                <a:solidFill>
                  <a:schemeClr val="accent5">
                    <a:lumMod val="75000"/>
                  </a:schemeClr>
                </a:solidFill>
                <a:latin typeface="Calibri" pitchFamily="34" charset="0"/>
                <a:cs typeface="Calibri" pitchFamily="34" charset="0"/>
              </a:rPr>
              <a:t>economiei rurale </a:t>
            </a:r>
            <a:r>
              <a:rPr lang="vi-VN" sz="2000" dirty="0">
                <a:solidFill>
                  <a:schemeClr val="accent5">
                    <a:lumMod val="75000"/>
                  </a:schemeClr>
                </a:solidFill>
                <a:latin typeface="Calibri" pitchFamily="34" charset="0"/>
                <a:cs typeface="Calibri" pitchFamily="34" charset="0"/>
              </a:rPr>
              <a:t>prin creşterea numărului de microîntreprinderi şi întreprinderi mici în sectorul non-agricol, dezvoltarea serviciilor şi crearea de locuri de muncă în spațiul rural;</a:t>
            </a:r>
            <a:br>
              <a:rPr lang="vi-VN" sz="2000" dirty="0">
                <a:solidFill>
                  <a:schemeClr val="accent5">
                    <a:lumMod val="75000"/>
                  </a:schemeClr>
                </a:solidFill>
                <a:latin typeface="Calibri" pitchFamily="34" charset="0"/>
                <a:cs typeface="Calibri" pitchFamily="34" charset="0"/>
              </a:rPr>
            </a:br>
            <a:r>
              <a:rPr lang="vi-VN" sz="2000" dirty="0" smtClean="0">
                <a:solidFill>
                  <a:schemeClr val="accent5">
                    <a:lumMod val="75000"/>
                  </a:schemeClr>
                </a:solidFill>
                <a:latin typeface="Calibri" pitchFamily="34" charset="0"/>
                <a:cs typeface="Calibri" pitchFamily="34" charset="0"/>
              </a:rPr>
              <a:t>•</a:t>
            </a:r>
            <a:r>
              <a:rPr lang="ro-RO" sz="2000" dirty="0" smtClean="0">
                <a:solidFill>
                  <a:schemeClr val="accent5">
                    <a:lumMod val="75000"/>
                  </a:schemeClr>
                </a:solidFill>
                <a:latin typeface="Calibri" pitchFamily="34" charset="0"/>
                <a:cs typeface="Calibri" pitchFamily="34" charset="0"/>
              </a:rPr>
              <a:t> </a:t>
            </a:r>
            <a:r>
              <a:rPr lang="vi-VN" sz="2000" b="1" dirty="0" smtClean="0">
                <a:solidFill>
                  <a:schemeClr val="accent5">
                    <a:lumMod val="75000"/>
                  </a:schemeClr>
                </a:solidFill>
                <a:latin typeface="Calibri" pitchFamily="34" charset="0"/>
                <a:cs typeface="Calibri" pitchFamily="34" charset="0"/>
              </a:rPr>
              <a:t>încurajarea </a:t>
            </a:r>
            <a:r>
              <a:rPr lang="vi-VN" sz="2000" b="1" dirty="0">
                <a:solidFill>
                  <a:schemeClr val="accent5">
                    <a:lumMod val="75000"/>
                  </a:schemeClr>
                </a:solidFill>
                <a:latin typeface="Calibri" pitchFamily="34" charset="0"/>
                <a:cs typeface="Calibri" pitchFamily="34" charset="0"/>
              </a:rPr>
              <a:t>menținerii și dezvoltării activităților meșteșugărești tradiționale</a:t>
            </a:r>
            <a:r>
              <a:rPr lang="vi-VN" sz="2000" dirty="0" smtClean="0">
                <a:solidFill>
                  <a:schemeClr val="accent5">
                    <a:lumMod val="75000"/>
                  </a:schemeClr>
                </a:solidFill>
                <a:latin typeface="Calibri" pitchFamily="34" charset="0"/>
                <a:cs typeface="Calibri" pitchFamily="34" charset="0"/>
              </a:rPr>
              <a:t>.</a:t>
            </a:r>
            <a:r>
              <a:rPr lang="ro-RO" sz="2000" dirty="0">
                <a:solidFill>
                  <a:schemeClr val="accent5">
                    <a:lumMod val="75000"/>
                  </a:schemeClr>
                </a:solidFill>
                <a:latin typeface="Calibri" pitchFamily="34" charset="0"/>
                <a:cs typeface="Calibri" pitchFamily="34" charset="0"/>
              </a:rPr>
              <a:t/>
            </a:r>
            <a:br>
              <a:rPr lang="ro-RO" sz="2000" dirty="0">
                <a:solidFill>
                  <a:schemeClr val="accent5">
                    <a:lumMod val="75000"/>
                  </a:schemeClr>
                </a:solidFill>
                <a:latin typeface="Calibri" pitchFamily="34" charset="0"/>
                <a:cs typeface="Calibri" pitchFamily="34" charset="0"/>
              </a:rPr>
            </a:br>
            <a:r>
              <a:rPr lang="en-US" sz="2000" dirty="0">
                <a:solidFill>
                  <a:schemeClr val="accent5">
                    <a:lumMod val="75000"/>
                  </a:schemeClr>
                </a:solidFill>
                <a:latin typeface="Calibri" pitchFamily="34" charset="0"/>
                <a:cs typeface="Calibri" pitchFamily="34" charset="0"/>
              </a:rPr>
              <a:t>Sprijinul va fi acordat sub formă de </a:t>
            </a:r>
            <a:r>
              <a:rPr lang="en-US" sz="2000" b="1" dirty="0">
                <a:solidFill>
                  <a:schemeClr val="accent5">
                    <a:lumMod val="75000"/>
                  </a:schemeClr>
                </a:solidFill>
                <a:latin typeface="Calibri" pitchFamily="34" charset="0"/>
                <a:cs typeface="Calibri" pitchFamily="34" charset="0"/>
              </a:rPr>
              <a:t>sumă forfetară </a:t>
            </a:r>
            <a:r>
              <a:rPr lang="en-US" sz="2000" dirty="0">
                <a:solidFill>
                  <a:schemeClr val="accent5">
                    <a:lumMod val="75000"/>
                  </a:schemeClr>
                </a:solidFill>
                <a:latin typeface="Calibri" pitchFamily="34" charset="0"/>
                <a:cs typeface="Calibri" pitchFamily="34" charset="0"/>
              </a:rPr>
              <a:t>pentru finanțarea de noi activități non-agricole în mediul rural pe baza unui plan de afaceri.</a:t>
            </a:r>
            <a:endParaRPr lang="ro-RO" sz="2000" dirty="0">
              <a:solidFill>
                <a:schemeClr val="accent5">
                  <a:lumMod val="75000"/>
                </a:schemeClr>
              </a:solidFill>
              <a:latin typeface="Calibri" pitchFamily="34" charset="0"/>
              <a:cs typeface="Calibri" pitchFamily="34" charset="0"/>
            </a:endParaRPr>
          </a:p>
        </p:txBody>
      </p:sp>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6.2. „Sprijin pentru înființarea de activităţi neagricole în zone rurale” 	</a:t>
            </a:r>
          </a:p>
        </p:txBody>
      </p:sp>
      <p:sp>
        <p:nvSpPr>
          <p:cNvPr id="8" name="Title 9"/>
          <p:cNvSpPr txBox="1">
            <a:spLocks/>
          </p:cNvSpPr>
          <p:nvPr/>
        </p:nvSpPr>
        <p:spPr>
          <a:xfrm>
            <a:off x="323528" y="4149080"/>
            <a:ext cx="8301608" cy="252028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Autofit/>
          </a:bodyPr>
          <a:lstStyle>
            <a:lvl1pPr algn="l" defTabSz="914400" rtl="0" eaLnBrk="1" latinLnBrk="0" hangingPunct="1">
              <a:spcBef>
                <a:spcPct val="0"/>
              </a:spcBef>
              <a:buNone/>
              <a:defRPr sz="2400" b="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ro-RO" sz="2000" dirty="0" smtClean="0">
                <a:solidFill>
                  <a:schemeClr val="accent5">
                    <a:lumMod val="75000"/>
                  </a:schemeClr>
                </a:solidFill>
                <a:latin typeface="Calibri" panose="020F0502020204030204" pitchFamily="34" charset="0"/>
              </a:rPr>
              <a:t>Cuantumul</a:t>
            </a:r>
            <a:r>
              <a:rPr lang="en-US" sz="2000" dirty="0" smtClean="0">
                <a:solidFill>
                  <a:schemeClr val="accent5">
                    <a:lumMod val="75000"/>
                  </a:schemeClr>
                </a:solidFill>
                <a:latin typeface="Calibri" panose="020F0502020204030204" pitchFamily="34" charset="0"/>
              </a:rPr>
              <a:t> sprijinului este de </a:t>
            </a:r>
            <a:r>
              <a:rPr lang="en-US" sz="2000" b="1" dirty="0" smtClean="0">
                <a:solidFill>
                  <a:schemeClr val="accent5">
                    <a:lumMod val="75000"/>
                  </a:schemeClr>
                </a:solidFill>
                <a:latin typeface="Calibri" panose="020F0502020204030204" pitchFamily="34" charset="0"/>
              </a:rPr>
              <a:t>50.000 de euro/proiect</a:t>
            </a:r>
            <a:r>
              <a:rPr lang="en-US" sz="2000" dirty="0" smtClean="0">
                <a:solidFill>
                  <a:schemeClr val="accent5">
                    <a:lumMod val="75000"/>
                  </a:schemeClr>
                </a:solidFill>
                <a:latin typeface="Calibri" panose="020F0502020204030204" pitchFamily="34" charset="0"/>
              </a:rPr>
              <a:t>, cu posibilitatea majorării sprijinului până la valoarea de </a:t>
            </a:r>
            <a:r>
              <a:rPr lang="en-US" sz="2000" b="1" dirty="0" smtClean="0">
                <a:solidFill>
                  <a:schemeClr val="accent5">
                    <a:lumMod val="75000"/>
                  </a:schemeClr>
                </a:solidFill>
                <a:latin typeface="Calibri" panose="020F0502020204030204" pitchFamily="34" charset="0"/>
              </a:rPr>
              <a:t>70.000 de euro/proiect </a:t>
            </a:r>
            <a:r>
              <a:rPr lang="en-US" sz="2000" dirty="0" smtClean="0">
                <a:solidFill>
                  <a:schemeClr val="accent5">
                    <a:lumMod val="75000"/>
                  </a:schemeClr>
                </a:solidFill>
                <a:latin typeface="Calibri" panose="020F0502020204030204" pitchFamily="34" charset="0"/>
              </a:rPr>
              <a:t>în cazul activităților de producție, servicii medicale, sanitar-veterinare și de agroturism.</a:t>
            </a:r>
            <a:r>
              <a:rPr lang="ro-RO" sz="2000" dirty="0" smtClean="0">
                <a:solidFill>
                  <a:schemeClr val="accent5">
                    <a:lumMod val="75000"/>
                  </a:schemeClr>
                </a:solidFill>
                <a:latin typeface="Calibri" panose="020F0502020204030204" pitchFamily="34" charset="0"/>
              </a:rPr>
              <a:t/>
            </a:r>
            <a:br>
              <a:rPr lang="ro-RO" sz="2000" dirty="0" smtClean="0">
                <a:solidFill>
                  <a:schemeClr val="accent5">
                    <a:lumMod val="75000"/>
                  </a:schemeClr>
                </a:solidFill>
                <a:latin typeface="Calibri" panose="020F0502020204030204" pitchFamily="34" charset="0"/>
              </a:rPr>
            </a:br>
            <a:r>
              <a:rPr lang="en-US" sz="2000" dirty="0" smtClean="0">
                <a:solidFill>
                  <a:schemeClr val="accent5">
                    <a:lumMod val="75000"/>
                  </a:schemeClr>
                </a:solidFill>
                <a:latin typeface="Calibri" panose="020F0502020204030204" pitchFamily="34" charset="0"/>
              </a:rPr>
              <a:t>Sprijinul pentru </a:t>
            </a:r>
            <a:r>
              <a:rPr lang="ro-RO" sz="2000" noProof="1" smtClean="0">
                <a:solidFill>
                  <a:schemeClr val="accent5">
                    <a:lumMod val="75000"/>
                  </a:schemeClr>
                </a:solidFill>
                <a:latin typeface="Calibri" panose="020F0502020204030204" pitchFamily="34" charset="0"/>
              </a:rPr>
              <a:t>înfiinţarea</a:t>
            </a:r>
            <a:r>
              <a:rPr lang="en-US" sz="2000" dirty="0" smtClean="0">
                <a:solidFill>
                  <a:schemeClr val="accent5">
                    <a:lumMod val="75000"/>
                  </a:schemeClr>
                </a:solidFill>
                <a:latin typeface="Calibri" panose="020F0502020204030204" pitchFamily="34" charset="0"/>
              </a:rPr>
              <a:t> de </a:t>
            </a:r>
            <a:r>
              <a:rPr lang="ro-RO" sz="2000" dirty="0" smtClean="0">
                <a:solidFill>
                  <a:schemeClr val="accent5">
                    <a:lumMod val="75000"/>
                  </a:schemeClr>
                </a:solidFill>
                <a:latin typeface="Calibri" panose="020F0502020204030204" pitchFamily="34" charset="0"/>
              </a:rPr>
              <a:t>activităţi nonagricole în zone rurale </a:t>
            </a:r>
            <a:r>
              <a:rPr lang="en-US" sz="2000" dirty="0" smtClean="0">
                <a:solidFill>
                  <a:schemeClr val="accent5">
                    <a:lumMod val="75000"/>
                  </a:schemeClr>
                </a:solidFill>
                <a:latin typeface="Calibri" panose="020F0502020204030204" pitchFamily="34" charset="0"/>
              </a:rPr>
              <a:t>se va </a:t>
            </a:r>
            <a:r>
              <a:rPr lang="ro-RO" sz="2000" dirty="0" smtClean="0">
                <a:solidFill>
                  <a:schemeClr val="accent5">
                    <a:lumMod val="75000"/>
                  </a:schemeClr>
                </a:solidFill>
                <a:latin typeface="Calibri" panose="020F0502020204030204" pitchFamily="34" charset="0"/>
              </a:rPr>
              <a:t>acorda</a:t>
            </a:r>
            <a:r>
              <a:rPr lang="en-US" sz="2000" dirty="0" smtClean="0">
                <a:solidFill>
                  <a:schemeClr val="accent5">
                    <a:lumMod val="75000"/>
                  </a:schemeClr>
                </a:solidFill>
                <a:latin typeface="Calibri" panose="020F0502020204030204" pitchFamily="34" charset="0"/>
              </a:rPr>
              <a:t>, sub formă de </a:t>
            </a:r>
            <a:r>
              <a:rPr lang="ro-RO" sz="2000" dirty="0" smtClean="0">
                <a:solidFill>
                  <a:schemeClr val="accent5">
                    <a:lumMod val="75000"/>
                  </a:schemeClr>
                </a:solidFill>
                <a:latin typeface="Calibri" panose="020F0502020204030204" pitchFamily="34" charset="0"/>
              </a:rPr>
              <a:t>primă, în două tranşe astfel</a:t>
            </a:r>
            <a:r>
              <a:rPr lang="en-US" sz="2000" dirty="0" smtClean="0">
                <a:solidFill>
                  <a:schemeClr val="accent5">
                    <a:lumMod val="75000"/>
                  </a:schemeClr>
                </a:solidFill>
                <a:latin typeface="Calibri" panose="020F0502020204030204" pitchFamily="34" charset="0"/>
              </a:rPr>
              <a:t>:</a:t>
            </a:r>
            <a:r>
              <a:rPr lang="ro-RO" sz="2000" dirty="0" smtClean="0">
                <a:solidFill>
                  <a:schemeClr val="accent5">
                    <a:lumMod val="75000"/>
                  </a:schemeClr>
                </a:solidFill>
                <a:latin typeface="Calibri" panose="020F0502020204030204" pitchFamily="34" charset="0"/>
              </a:rPr>
              <a:t/>
            </a:r>
            <a:br>
              <a:rPr lang="ro-RO" sz="2000" dirty="0" smtClean="0">
                <a:solidFill>
                  <a:schemeClr val="accent5">
                    <a:lumMod val="75000"/>
                  </a:schemeClr>
                </a:solidFill>
                <a:latin typeface="Calibri" panose="020F0502020204030204" pitchFamily="34" charset="0"/>
              </a:rPr>
            </a:br>
            <a:r>
              <a:rPr lang="ro-RO" sz="2000" dirty="0" smtClean="0">
                <a:solidFill>
                  <a:schemeClr val="accent5">
                    <a:lumMod val="75000"/>
                  </a:schemeClr>
                </a:solidFill>
                <a:latin typeface="Calibri" panose="020F0502020204030204" pitchFamily="34" charset="0"/>
              </a:rPr>
              <a:t>	- </a:t>
            </a:r>
            <a:r>
              <a:rPr lang="en-US" sz="2000" b="1" dirty="0" smtClean="0">
                <a:solidFill>
                  <a:schemeClr val="accent5">
                    <a:lumMod val="75000"/>
                  </a:schemeClr>
                </a:solidFill>
                <a:latin typeface="Calibri" panose="020F0502020204030204" pitchFamily="34" charset="0"/>
              </a:rPr>
              <a:t>70% </a:t>
            </a:r>
            <a:r>
              <a:rPr lang="en-US" sz="2000" dirty="0" smtClean="0">
                <a:solidFill>
                  <a:schemeClr val="accent5">
                    <a:lumMod val="75000"/>
                  </a:schemeClr>
                </a:solidFill>
                <a:latin typeface="Calibri" panose="020F0502020204030204" pitchFamily="34" charset="0"/>
              </a:rPr>
              <a:t>din </a:t>
            </a:r>
            <a:r>
              <a:rPr lang="ro-RO" sz="2000" dirty="0" smtClean="0">
                <a:solidFill>
                  <a:schemeClr val="accent5">
                    <a:lumMod val="75000"/>
                  </a:schemeClr>
                </a:solidFill>
                <a:latin typeface="Calibri" panose="020F0502020204030204" pitchFamily="34" charset="0"/>
              </a:rPr>
              <a:t>cuantumul sprijinului la semnarea deciziei de </a:t>
            </a:r>
            <a:r>
              <a:rPr lang="en-US" sz="2000" dirty="0" smtClean="0">
                <a:solidFill>
                  <a:schemeClr val="accent5">
                    <a:lumMod val="75000"/>
                  </a:schemeClr>
                </a:solidFill>
                <a:latin typeface="Calibri" panose="020F0502020204030204" pitchFamily="34" charset="0"/>
              </a:rPr>
              <a:t>finanțare;</a:t>
            </a:r>
            <a:r>
              <a:rPr lang="ro-RO" sz="2000" dirty="0" smtClean="0">
                <a:solidFill>
                  <a:schemeClr val="accent5">
                    <a:lumMod val="75000"/>
                  </a:schemeClr>
                </a:solidFill>
                <a:latin typeface="Calibri" panose="020F0502020204030204" pitchFamily="34" charset="0"/>
              </a:rPr>
              <a:t/>
            </a:r>
            <a:br>
              <a:rPr lang="ro-RO" sz="2000" dirty="0" smtClean="0">
                <a:solidFill>
                  <a:schemeClr val="accent5">
                    <a:lumMod val="75000"/>
                  </a:schemeClr>
                </a:solidFill>
                <a:latin typeface="Calibri" panose="020F0502020204030204" pitchFamily="34" charset="0"/>
              </a:rPr>
            </a:br>
            <a:r>
              <a:rPr lang="ro-RO" sz="2000" dirty="0" smtClean="0">
                <a:solidFill>
                  <a:schemeClr val="accent5">
                    <a:lumMod val="75000"/>
                  </a:schemeClr>
                </a:solidFill>
                <a:latin typeface="Calibri" panose="020F0502020204030204" pitchFamily="34" charset="0"/>
              </a:rPr>
              <a:t>	- </a:t>
            </a:r>
            <a:r>
              <a:rPr lang="en-US" sz="2000" b="1" dirty="0" smtClean="0">
                <a:solidFill>
                  <a:schemeClr val="accent5">
                    <a:lumMod val="75000"/>
                  </a:schemeClr>
                </a:solidFill>
                <a:latin typeface="Calibri" panose="020F0502020204030204" pitchFamily="34" charset="0"/>
              </a:rPr>
              <a:t>30% </a:t>
            </a:r>
            <a:r>
              <a:rPr lang="ro-RO" sz="2000" dirty="0" smtClean="0">
                <a:solidFill>
                  <a:schemeClr val="accent5">
                    <a:lumMod val="75000"/>
                  </a:schemeClr>
                </a:solidFill>
                <a:latin typeface="Calibri" panose="020F0502020204030204" pitchFamily="34" charset="0"/>
              </a:rPr>
              <a:t>d</a:t>
            </a:r>
            <a:r>
              <a:rPr lang="en-US" sz="2000" dirty="0" smtClean="0">
                <a:solidFill>
                  <a:schemeClr val="accent5">
                    <a:lumMod val="75000"/>
                  </a:schemeClr>
                </a:solidFill>
                <a:latin typeface="Calibri" panose="020F0502020204030204" pitchFamily="34" charset="0"/>
              </a:rPr>
              <a:t>in </a:t>
            </a:r>
            <a:r>
              <a:rPr lang="ro-RO" sz="2000" dirty="0" smtClean="0">
                <a:solidFill>
                  <a:schemeClr val="accent5">
                    <a:lumMod val="75000"/>
                  </a:schemeClr>
                </a:solidFill>
                <a:latin typeface="Calibri" panose="020F0502020204030204" pitchFamily="34" charset="0"/>
              </a:rPr>
              <a:t>cuantumul sprijinului se va acorda cu condiția implementării corecte_a planului de afaceri, fără a depăși cinci ani de la semnarea deciziei d</a:t>
            </a:r>
            <a:r>
              <a:rPr lang="en-US" sz="2000" dirty="0" smtClean="0">
                <a:solidFill>
                  <a:schemeClr val="accent5">
                    <a:lumMod val="75000"/>
                  </a:schemeClr>
                </a:solidFill>
                <a:latin typeface="Calibri" panose="020F0502020204030204" pitchFamily="34" charset="0"/>
              </a:rPr>
              <a:t>e finanțare</a:t>
            </a:r>
            <a:endParaRPr lang="ro-RO" sz="2000" dirty="0">
              <a:solidFill>
                <a:schemeClr val="accent5">
                  <a:lumMod val="75000"/>
                </a:schemeClr>
              </a:solidFill>
              <a:latin typeface="Calibri" panose="020F0502020204030204" pitchFamily="34" charset="0"/>
            </a:endParaRPr>
          </a:p>
        </p:txBody>
      </p:sp>
    </p:spTree>
    <p:extLst>
      <p:ext uri="{BB962C8B-B14F-4D97-AF65-F5344CB8AC3E}">
        <p14:creationId xmlns:p14="http://schemas.microsoft.com/office/powerpoint/2010/main" val="3673482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20</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6.4. „Investiţii în  crearea şi dezvoltarea de activităţi neagricole” </a:t>
            </a:r>
          </a:p>
        </p:txBody>
      </p:sp>
      <p:graphicFrame>
        <p:nvGraphicFramePr>
          <p:cNvPr id="6" name="Table 5"/>
          <p:cNvGraphicFramePr>
            <a:graphicFrameLocks noGrp="1"/>
          </p:cNvGraphicFramePr>
          <p:nvPr>
            <p:extLst>
              <p:ext uri="{D42A27DB-BD31-4B8C-83A1-F6EECF244321}">
                <p14:modId xmlns:p14="http://schemas.microsoft.com/office/powerpoint/2010/main" val="3132928702"/>
              </p:ext>
            </p:extLst>
          </p:nvPr>
        </p:nvGraphicFramePr>
        <p:xfrm>
          <a:off x="117848" y="2060848"/>
          <a:ext cx="8784976" cy="3870938"/>
        </p:xfrm>
        <a:graphic>
          <a:graphicData uri="http://schemas.openxmlformats.org/drawingml/2006/table">
            <a:tbl>
              <a:tblPr firstRow="1" firstCol="1" bandRow="1">
                <a:tableStyleId>{5C22544A-7EE6-4342-B048-85BDC9FD1C3A}</a:tableStyleId>
              </a:tblPr>
              <a:tblGrid>
                <a:gridCol w="432048"/>
                <a:gridCol w="7406480"/>
                <a:gridCol w="946448"/>
              </a:tblGrid>
              <a:tr h="580722">
                <a:tc>
                  <a:txBody>
                    <a:bodyPr/>
                    <a:lstStyle/>
                    <a:p>
                      <a:pPr>
                        <a:lnSpc>
                          <a:spcPct val="115000"/>
                        </a:lnSpc>
                        <a:spcAft>
                          <a:spcPts val="1000"/>
                        </a:spcAft>
                      </a:pPr>
                      <a:r>
                        <a:rPr lang="ro-RO" sz="1400" dirty="0">
                          <a:effectLst/>
                        </a:rPr>
                        <a:t>Nr. crt.</a:t>
                      </a:r>
                      <a:endParaRPr lang="ro-RO" sz="14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dirty="0">
                          <a:effectLst/>
                        </a:rPr>
                        <a:t>Principii şi criterii de selecție</a:t>
                      </a:r>
                      <a:endParaRPr lang="ro-RO" sz="1600" dirty="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1600">
                          <a:effectLst/>
                        </a:rPr>
                        <a:t>Punctaj</a:t>
                      </a:r>
                      <a:endParaRPr lang="ro-RO" sz="1600">
                        <a:effectLst/>
                        <a:latin typeface="Arial"/>
                        <a:ea typeface="Times New Roman"/>
                        <a:cs typeface="Times New Roman"/>
                      </a:endParaRPr>
                    </a:p>
                  </a:txBody>
                  <a:tcPr marL="16643" marR="16643" marT="0" marB="0"/>
                </a:tc>
              </a:tr>
              <a:tr h="226565">
                <a:tc rowSpan="3">
                  <a:txBody>
                    <a:bodyPr/>
                    <a:lstStyle/>
                    <a:p>
                      <a:pPr>
                        <a:lnSpc>
                          <a:spcPct val="115000"/>
                        </a:lnSpc>
                        <a:spcAft>
                          <a:spcPts val="1000"/>
                        </a:spcAft>
                      </a:pPr>
                      <a:r>
                        <a:rPr lang="ro-RO" sz="1400" dirty="0" smtClean="0">
                          <a:effectLst/>
                        </a:rPr>
                        <a:t>4.</a:t>
                      </a:r>
                      <a:endParaRPr lang="ro-RO" sz="1400" dirty="0">
                        <a:effectLst/>
                        <a:latin typeface="Arial"/>
                        <a:ea typeface="Times New Roman"/>
                        <a:cs typeface="Times New Roman"/>
                      </a:endParaRPr>
                    </a:p>
                  </a:txBody>
                  <a:tcPr marL="16643" marR="16643" marT="0" marB="0"/>
                </a:tc>
                <a:tc>
                  <a:txBody>
                    <a:bodyPr/>
                    <a:lstStyle/>
                    <a:p>
                      <a:pPr algn="just">
                        <a:lnSpc>
                          <a:spcPct val="115000"/>
                        </a:lnSpc>
                        <a:spcAft>
                          <a:spcPts val="1000"/>
                        </a:spcAft>
                      </a:pPr>
                      <a:r>
                        <a:rPr lang="ro-RO" sz="2000" b="1" dirty="0">
                          <a:effectLst/>
                          <a:latin typeface="Calibri"/>
                          <a:ea typeface="Calibri"/>
                          <a:cs typeface="Times New Roman"/>
                        </a:rPr>
                        <a:t>Principiul derulării activităților  anterioare ca activitate generală de management a firmei, pentru o mai bună gestionare a activității economice;</a:t>
                      </a:r>
                      <a:endParaRPr lang="ro-RO" sz="2800" dirty="0">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ro-RO" sz="2000" b="1" dirty="0">
                          <a:effectLst/>
                          <a:latin typeface="Calibri"/>
                          <a:ea typeface="Calibri"/>
                          <a:cs typeface="Times New Roman"/>
                        </a:rPr>
                        <a:t>Max </a:t>
                      </a:r>
                      <a:endParaRPr lang="ro-RO" sz="2000" b="1" dirty="0" smtClean="0">
                        <a:effectLst/>
                        <a:latin typeface="Calibri"/>
                        <a:ea typeface="Calibri"/>
                        <a:cs typeface="Times New Roman"/>
                      </a:endParaRPr>
                    </a:p>
                    <a:p>
                      <a:pPr algn="ctr">
                        <a:lnSpc>
                          <a:spcPct val="115000"/>
                        </a:lnSpc>
                        <a:spcAft>
                          <a:spcPts val="1000"/>
                        </a:spcAft>
                      </a:pPr>
                      <a:r>
                        <a:rPr lang="ro-RO" sz="2000" b="1" dirty="0" smtClean="0">
                          <a:effectLst/>
                          <a:latin typeface="Calibri"/>
                          <a:ea typeface="Calibri"/>
                          <a:cs typeface="Times New Roman"/>
                        </a:rPr>
                        <a:t>25 </a:t>
                      </a:r>
                      <a:r>
                        <a:rPr lang="ro-RO" sz="2000" b="1" dirty="0">
                          <a:effectLst/>
                          <a:latin typeface="Calibri"/>
                          <a:ea typeface="Calibri"/>
                          <a:cs typeface="Times New Roman"/>
                        </a:rPr>
                        <a:t>p</a:t>
                      </a:r>
                      <a:endParaRPr lang="ro-RO" sz="2800" dirty="0">
                        <a:effectLst/>
                        <a:latin typeface="Arial"/>
                        <a:ea typeface="Times New Roman"/>
                        <a:cs typeface="Times New Roman"/>
                      </a:endParaRPr>
                    </a:p>
                  </a:txBody>
                  <a:tcPr marL="68580" marR="68580" marT="0" marB="0"/>
                </a:tc>
              </a:tr>
              <a:tr h="1232180">
                <a:tc vMerge="1">
                  <a:txBody>
                    <a:bodyPr/>
                    <a:lstStyle/>
                    <a:p>
                      <a:endParaRPr lang="ro-RO"/>
                    </a:p>
                  </a:txBody>
                  <a:tcPr/>
                </a:tc>
                <a:tc>
                  <a:txBody>
                    <a:bodyPr/>
                    <a:lstStyle/>
                    <a:p>
                      <a:pPr algn="just">
                        <a:lnSpc>
                          <a:spcPct val="115000"/>
                        </a:lnSpc>
                        <a:spcAft>
                          <a:spcPts val="1000"/>
                        </a:spcAft>
                      </a:pPr>
                      <a:r>
                        <a:rPr lang="ro-RO" sz="2000" dirty="0">
                          <a:effectLst/>
                          <a:latin typeface="Calibri"/>
                          <a:ea typeface="Calibri"/>
                          <a:cs typeface="Times New Roman"/>
                        </a:rPr>
                        <a:t>4.1. Întreprindere activă fără întrerupere cel puțin 3 ani și cu profit operațional în ultimii 2 ani - (pentru a se evidenția buna gestionare a activității economice)</a:t>
                      </a:r>
                      <a:endParaRPr lang="ro-RO" sz="2800" dirty="0">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ro-RO" sz="2000">
                          <a:effectLst/>
                          <a:latin typeface="Calibri"/>
                          <a:ea typeface="Calibri"/>
                          <a:cs typeface="Times New Roman"/>
                        </a:rPr>
                        <a:t>25 p</a:t>
                      </a:r>
                      <a:endParaRPr lang="ro-RO" sz="2800">
                        <a:effectLst/>
                        <a:latin typeface="Arial"/>
                        <a:ea typeface="Times New Roman"/>
                        <a:cs typeface="Times New Roman"/>
                      </a:endParaRPr>
                    </a:p>
                  </a:txBody>
                  <a:tcPr marL="68580" marR="68580" marT="0" marB="0"/>
                </a:tc>
              </a:tr>
              <a:tr h="135940">
                <a:tc vMerge="1">
                  <a:txBody>
                    <a:bodyPr/>
                    <a:lstStyle/>
                    <a:p>
                      <a:endParaRPr lang="ro-RO"/>
                    </a:p>
                  </a:txBody>
                  <a:tcPr/>
                </a:tc>
                <a:tc>
                  <a:txBody>
                    <a:bodyPr/>
                    <a:lstStyle/>
                    <a:p>
                      <a:pPr algn="just">
                        <a:lnSpc>
                          <a:spcPct val="115000"/>
                        </a:lnSpc>
                        <a:spcAft>
                          <a:spcPts val="1000"/>
                        </a:spcAft>
                      </a:pPr>
                      <a:r>
                        <a:rPr lang="ro-RO" sz="2000" dirty="0">
                          <a:effectLst/>
                          <a:latin typeface="Calibri"/>
                          <a:ea typeface="Calibri"/>
                          <a:cs typeface="Times New Roman"/>
                        </a:rPr>
                        <a:t>4.2. Întreprindere activă fără întrerupere cel puțin 2 ani și cu profit operațional în ultimul an - (pentru a se evidenția buna gestionare a activității economice)</a:t>
                      </a:r>
                      <a:endParaRPr lang="ro-RO" sz="2800" dirty="0">
                        <a:effectLst/>
                        <a:latin typeface="Arial"/>
                        <a:ea typeface="Times New Roman"/>
                        <a:cs typeface="Times New Roman"/>
                      </a:endParaRPr>
                    </a:p>
                  </a:txBody>
                  <a:tcPr marL="68580" marR="68580" marT="0" marB="0"/>
                </a:tc>
                <a:tc>
                  <a:txBody>
                    <a:bodyPr/>
                    <a:lstStyle/>
                    <a:p>
                      <a:pPr algn="ctr">
                        <a:lnSpc>
                          <a:spcPct val="115000"/>
                        </a:lnSpc>
                        <a:spcAft>
                          <a:spcPts val="1000"/>
                        </a:spcAft>
                      </a:pPr>
                      <a:r>
                        <a:rPr lang="ro-RO" sz="2000" dirty="0">
                          <a:effectLst/>
                          <a:latin typeface="Calibri"/>
                          <a:ea typeface="Calibri"/>
                          <a:cs typeface="Times New Roman"/>
                        </a:rPr>
                        <a:t>15 p</a:t>
                      </a:r>
                      <a:endParaRPr lang="ro-RO" sz="28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461120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21</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6.4. „Investiţii în  crearea şi dezvoltarea de activităţi neagricole” </a:t>
            </a:r>
          </a:p>
        </p:txBody>
      </p:sp>
      <p:sp>
        <p:nvSpPr>
          <p:cNvPr id="10" name="Title 9"/>
          <p:cNvSpPr>
            <a:spLocks noGrp="1"/>
          </p:cNvSpPr>
          <p:nvPr>
            <p:ph type="title"/>
          </p:nvPr>
        </p:nvSpPr>
        <p:spPr>
          <a:xfrm>
            <a:off x="0" y="2348880"/>
            <a:ext cx="9144000" cy="4528003"/>
          </a:xfrm>
        </p:spPr>
        <p:style>
          <a:lnRef idx="2">
            <a:schemeClr val="accent5"/>
          </a:lnRef>
          <a:fillRef idx="1">
            <a:schemeClr val="lt1"/>
          </a:fillRef>
          <a:effectRef idx="0">
            <a:schemeClr val="accent5"/>
          </a:effectRef>
          <a:fontRef idx="minor">
            <a:schemeClr val="dk1"/>
          </a:fontRef>
        </p:style>
        <p:txBody>
          <a:bodyPr>
            <a:noAutofit/>
          </a:bodyPr>
          <a:lstStyle/>
          <a:p>
            <a:r>
              <a:rPr lang="ro-RO" sz="2000" b="1" dirty="0" smtClean="0">
                <a:solidFill>
                  <a:srgbClr val="1F4AA1"/>
                </a:solidFill>
                <a:latin typeface="Calibri" pitchFamily="34" charset="0"/>
                <a:cs typeface="Calibri" pitchFamily="34" charset="0"/>
              </a:rPr>
              <a:t/>
            </a:r>
            <a:br>
              <a:rPr lang="ro-RO" sz="2000" b="1" dirty="0" smtClean="0">
                <a:solidFill>
                  <a:srgbClr val="1F4AA1"/>
                </a:solidFill>
                <a:latin typeface="Calibri" pitchFamily="34" charset="0"/>
                <a:cs typeface="Calibri" pitchFamily="34" charset="0"/>
              </a:rPr>
            </a:br>
            <a:r>
              <a:rPr lang="en-US" sz="2000" b="1" dirty="0" smtClean="0">
                <a:solidFill>
                  <a:srgbClr val="1F4AA1"/>
                </a:solidFill>
                <a:latin typeface="Calibri" pitchFamily="34" charset="0"/>
                <a:cs typeface="Calibri" pitchFamily="34" charset="0"/>
              </a:rPr>
              <a:t>Activități </a:t>
            </a:r>
            <a:r>
              <a:rPr lang="en-US" sz="2000" b="1" dirty="0">
                <a:solidFill>
                  <a:srgbClr val="1F4AA1"/>
                </a:solidFill>
                <a:latin typeface="Calibri" pitchFamily="34" charset="0"/>
                <a:cs typeface="Calibri" pitchFamily="34" charset="0"/>
              </a:rPr>
              <a:t>de producție </a:t>
            </a:r>
            <a:r>
              <a:rPr lang="en-US" sz="2000" dirty="0">
                <a:solidFill>
                  <a:srgbClr val="1F4AA1"/>
                </a:solidFill>
                <a:latin typeface="Calibri" pitchFamily="34" charset="0"/>
                <a:cs typeface="Calibri" pitchFamily="34" charset="0"/>
              </a:rPr>
              <a:t>(ex: fabricarea produselor textile, îmbrăcăminte, articole de marochinărie, articole de hârtie și carton; fabricarea produselor chimice, farmaceutice; activități de prelucrare a produselor lemnoase; industrie metalurgică, fabricare construcții metalice, mașini, utilaje și echipamente; fabricare produse electrice, electronice, producție de combustibil din biomasă -ex.: fabricare de peleți) în vederea comercializării, producerea și utilizarea energiei din surse regenerabile pentru desfășurarea propriei activități, ca parte integrantă a proiectului etc.;</a:t>
            </a:r>
            <a:r>
              <a:rPr lang="ro-RO" sz="2000" dirty="0">
                <a:solidFill>
                  <a:srgbClr val="1F4AA1"/>
                </a:solidFill>
                <a:latin typeface="Calibri" pitchFamily="34" charset="0"/>
                <a:cs typeface="Calibri" pitchFamily="34" charset="0"/>
              </a:rPr>
              <a:t/>
            </a:r>
            <a:br>
              <a:rPr lang="ro-RO" sz="2000" dirty="0">
                <a:solidFill>
                  <a:srgbClr val="1F4AA1"/>
                </a:solidFill>
                <a:latin typeface="Calibri" pitchFamily="34" charset="0"/>
                <a:cs typeface="Calibri" pitchFamily="34" charset="0"/>
              </a:rPr>
            </a:br>
            <a:r>
              <a:rPr lang="en-US" sz="2000" b="1" dirty="0" err="1" smtClean="0">
                <a:solidFill>
                  <a:srgbClr val="1F4AA1"/>
                </a:solidFill>
                <a:latin typeface="Calibri" pitchFamily="34" charset="0"/>
                <a:cs typeface="Calibri" pitchFamily="34" charset="0"/>
              </a:rPr>
              <a:t>Activități</a:t>
            </a:r>
            <a:r>
              <a:rPr lang="en-US" sz="2000" b="1" dirty="0" smtClean="0">
                <a:solidFill>
                  <a:srgbClr val="1F4AA1"/>
                </a:solidFill>
                <a:latin typeface="Calibri" pitchFamily="34" charset="0"/>
                <a:cs typeface="Calibri" pitchFamily="34" charset="0"/>
              </a:rPr>
              <a:t> </a:t>
            </a:r>
            <a:r>
              <a:rPr lang="en-US" sz="2000" b="1" dirty="0" err="1" smtClean="0">
                <a:solidFill>
                  <a:srgbClr val="1F4AA1"/>
                </a:solidFill>
                <a:latin typeface="Calibri" pitchFamily="34" charset="0"/>
                <a:cs typeface="Calibri" pitchFamily="34" charset="0"/>
              </a:rPr>
              <a:t>meșteșugărești</a:t>
            </a:r>
            <a:r>
              <a:rPr lang="en-US" sz="2000" b="1" dirty="0" smtClean="0">
                <a:solidFill>
                  <a:srgbClr val="1F4AA1"/>
                </a:solidFill>
                <a:latin typeface="Calibri" pitchFamily="34" charset="0"/>
                <a:cs typeface="Calibri" pitchFamily="34" charset="0"/>
              </a:rPr>
              <a:t> </a:t>
            </a:r>
            <a:r>
              <a:rPr lang="en-US" sz="2000" dirty="0" smtClean="0">
                <a:solidFill>
                  <a:srgbClr val="1F4AA1"/>
                </a:solidFill>
                <a:latin typeface="Calibri" pitchFamily="34" charset="0"/>
                <a:cs typeface="Calibri" pitchFamily="34" charset="0"/>
              </a:rPr>
              <a:t>(</a:t>
            </a:r>
            <a:r>
              <a:rPr lang="en-US" sz="2000" dirty="0">
                <a:solidFill>
                  <a:srgbClr val="1F4AA1"/>
                </a:solidFill>
                <a:latin typeface="Calibri" pitchFamily="34" charset="0"/>
                <a:cs typeface="Calibri" pitchFamily="34" charset="0"/>
              </a:rPr>
              <a:t>ex: activități de artizanat și alte activități tradiționale non-agricole (ex: olărit, brodat, prelucrarea manuală a fierului, lânii, lemnului, pielii etc.);</a:t>
            </a:r>
            <a:r>
              <a:rPr lang="ro-RO" sz="2000" dirty="0">
                <a:solidFill>
                  <a:srgbClr val="1F4AA1"/>
                </a:solidFill>
                <a:latin typeface="Calibri" pitchFamily="34" charset="0"/>
                <a:cs typeface="Calibri" pitchFamily="34" charset="0"/>
              </a:rPr>
              <a:t/>
            </a:r>
            <a:br>
              <a:rPr lang="ro-RO" sz="2000" dirty="0">
                <a:solidFill>
                  <a:srgbClr val="1F4AA1"/>
                </a:solidFill>
                <a:latin typeface="Calibri" pitchFamily="34" charset="0"/>
                <a:cs typeface="Calibri" pitchFamily="34" charset="0"/>
              </a:rPr>
            </a:br>
            <a:r>
              <a:rPr lang="en-US" sz="2000" b="1" dirty="0">
                <a:solidFill>
                  <a:srgbClr val="1F4AA1"/>
                </a:solidFill>
                <a:latin typeface="Calibri" pitchFamily="34" charset="0"/>
                <a:cs typeface="Calibri" pitchFamily="34" charset="0"/>
              </a:rPr>
              <a:t>Activități turistice </a:t>
            </a:r>
            <a:r>
              <a:rPr lang="en-US" sz="2000" dirty="0">
                <a:solidFill>
                  <a:srgbClr val="1F4AA1"/>
                </a:solidFill>
                <a:latin typeface="Calibri" pitchFamily="34" charset="0"/>
                <a:cs typeface="Calibri" pitchFamily="34" charset="0"/>
              </a:rPr>
              <a:t>(ex: servicii agroturistice de cazare, servicii turistice de agrement și alimentație publică);</a:t>
            </a:r>
            <a:r>
              <a:rPr lang="ro-RO" sz="2000" dirty="0">
                <a:solidFill>
                  <a:srgbClr val="1F4AA1"/>
                </a:solidFill>
                <a:latin typeface="Calibri" pitchFamily="34" charset="0"/>
                <a:cs typeface="Calibri" pitchFamily="34" charset="0"/>
              </a:rPr>
              <a:t/>
            </a:r>
            <a:br>
              <a:rPr lang="ro-RO" sz="2000" dirty="0">
                <a:solidFill>
                  <a:srgbClr val="1F4AA1"/>
                </a:solidFill>
                <a:latin typeface="Calibri" pitchFamily="34" charset="0"/>
                <a:cs typeface="Calibri" pitchFamily="34" charset="0"/>
              </a:rPr>
            </a:br>
            <a:r>
              <a:rPr lang="en-US" sz="2000" b="1" dirty="0">
                <a:solidFill>
                  <a:srgbClr val="1F4AA1"/>
                </a:solidFill>
                <a:latin typeface="Calibri" pitchFamily="34" charset="0"/>
                <a:cs typeface="Calibri" pitchFamily="34" charset="0"/>
              </a:rPr>
              <a:t>Servicii</a:t>
            </a:r>
            <a:r>
              <a:rPr lang="en-US" sz="2000" dirty="0">
                <a:solidFill>
                  <a:srgbClr val="1F4AA1"/>
                </a:solidFill>
                <a:latin typeface="Calibri" pitchFamily="34" charset="0"/>
                <a:cs typeface="Calibri" pitchFamily="34" charset="0"/>
              </a:rPr>
              <a:t> (ex: medicale, sociale, sanitar-veterinare; reparații mașini, unelte, obiecte casnice; consultanță, contabilitate, juridice, audit; servicii în tehnologia informației și servicii informatice; servicii tehnice, administrative, alte servicii destinate populației din spațiul rural, etc</a:t>
            </a:r>
            <a:r>
              <a:rPr lang="en-US" sz="2000" dirty="0" smtClean="0">
                <a:solidFill>
                  <a:srgbClr val="1F4AA1"/>
                </a:solidFill>
                <a:latin typeface="Calibri" pitchFamily="34" charset="0"/>
                <a:cs typeface="Calibri" pitchFamily="34" charset="0"/>
              </a:rPr>
              <a:t>.).</a:t>
            </a:r>
            <a:r>
              <a:rPr lang="ro-RO" sz="2000" dirty="0" smtClean="0">
                <a:solidFill>
                  <a:srgbClr val="1F4AA1"/>
                </a:solidFill>
                <a:latin typeface="Calibri" pitchFamily="34" charset="0"/>
                <a:cs typeface="Calibri" pitchFamily="34" charset="0"/>
              </a:rPr>
              <a:t/>
            </a:r>
            <a:br>
              <a:rPr lang="ro-RO" sz="2000" dirty="0" smtClean="0">
                <a:solidFill>
                  <a:srgbClr val="1F4AA1"/>
                </a:solidFill>
                <a:latin typeface="Calibri" pitchFamily="34" charset="0"/>
                <a:cs typeface="Calibri" pitchFamily="34" charset="0"/>
              </a:rPr>
            </a:br>
            <a:endParaRPr lang="ro-RO" sz="2000" dirty="0">
              <a:solidFill>
                <a:srgbClr val="1F4AA1"/>
              </a:solidFill>
              <a:latin typeface="Calibri" pitchFamily="34" charset="0"/>
              <a:cs typeface="Calibri" pitchFamily="34" charset="0"/>
            </a:endParaRPr>
          </a:p>
        </p:txBody>
      </p:sp>
      <p:sp>
        <p:nvSpPr>
          <p:cNvPr id="4" name="Rectangle 3"/>
          <p:cNvSpPr/>
          <p:nvPr/>
        </p:nvSpPr>
        <p:spPr>
          <a:xfrm>
            <a:off x="231774" y="1705332"/>
            <a:ext cx="4916289"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2400" b="1" spc="-100" dirty="0">
                <a:solidFill>
                  <a:schemeClr val="bg1"/>
                </a:solidFill>
                <a:latin typeface="Calibri" pitchFamily="34" charset="0"/>
                <a:cs typeface="Calibri" pitchFamily="34" charset="0"/>
              </a:rPr>
              <a:t>Domeniile de diversificare</a:t>
            </a:r>
            <a:r>
              <a:rPr lang="ro-RO" sz="2400" b="1" spc="-100" dirty="0">
                <a:solidFill>
                  <a:schemeClr val="bg1"/>
                </a:solidFill>
                <a:latin typeface="Calibri" pitchFamily="34" charset="0"/>
                <a:cs typeface="Calibri" pitchFamily="34" charset="0"/>
              </a:rPr>
              <a:t>:</a:t>
            </a:r>
            <a:endParaRPr lang="ro-RO" sz="2000" b="1" dirty="0">
              <a:solidFill>
                <a:schemeClr val="bg1"/>
              </a:solidFill>
            </a:endParaRPr>
          </a:p>
        </p:txBody>
      </p:sp>
    </p:spTree>
    <p:extLst>
      <p:ext uri="{BB962C8B-B14F-4D97-AF65-F5344CB8AC3E}">
        <p14:creationId xmlns:p14="http://schemas.microsoft.com/office/powerpoint/2010/main" val="1759738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003232" cy="1800200"/>
          </a:xfrm>
        </p:spPr>
        <p:txBody>
          <a:bodyPr>
            <a:normAutofit/>
          </a:bodyPr>
          <a:lstStyle/>
          <a:p>
            <a:pPr algn="ctr"/>
            <a:r>
              <a:rPr lang="ro-RO" b="1" dirty="0" smtClean="0"/>
              <a:t>Alocarea financiară anuală a s</a:t>
            </a:r>
            <a:r>
              <a:rPr lang="vi-VN" b="1" dirty="0" smtClean="0"/>
              <a:t>ub-măsur</a:t>
            </a:r>
            <a:r>
              <a:rPr lang="ro-RO" b="1" dirty="0" smtClean="0"/>
              <a:t>ii</a:t>
            </a:r>
            <a:r>
              <a:rPr lang="vi-VN" b="1" dirty="0" smtClean="0"/>
              <a:t> </a:t>
            </a:r>
            <a:r>
              <a:rPr lang="it-IT" b="1" dirty="0"/>
              <a:t>6.4. „Investiţii </a:t>
            </a:r>
            <a:r>
              <a:rPr lang="it-IT" b="1" dirty="0" smtClean="0"/>
              <a:t>în</a:t>
            </a:r>
            <a:r>
              <a:rPr lang="ro-RO" b="1" dirty="0" smtClean="0"/>
              <a:t> </a:t>
            </a:r>
            <a:r>
              <a:rPr lang="it-IT" b="1" dirty="0" smtClean="0"/>
              <a:t>crearea </a:t>
            </a:r>
            <a:r>
              <a:rPr lang="it-IT" b="1" dirty="0"/>
              <a:t>şi dezvoltarea de </a:t>
            </a:r>
            <a:r>
              <a:rPr lang="it-IT" b="1" dirty="0" smtClean="0"/>
              <a:t>activităţi </a:t>
            </a:r>
            <a:r>
              <a:rPr lang="it-IT" b="1" dirty="0"/>
              <a:t>neagricole” </a:t>
            </a:r>
            <a:br>
              <a:rPr lang="it-IT" b="1" dirty="0"/>
            </a:br>
            <a:r>
              <a:rPr lang="it-IT" b="1" dirty="0"/>
              <a:t>FEADR + </a:t>
            </a:r>
            <a:r>
              <a:rPr lang="it-IT" b="1" dirty="0" smtClean="0"/>
              <a:t>B</a:t>
            </a:r>
            <a:r>
              <a:rPr lang="ro-RO" b="1" dirty="0" smtClean="0"/>
              <a:t>uget </a:t>
            </a:r>
            <a:r>
              <a:rPr lang="it-IT" b="1" dirty="0" smtClean="0"/>
              <a:t>N</a:t>
            </a:r>
            <a:r>
              <a:rPr lang="ro-RO" b="1" dirty="0" smtClean="0"/>
              <a:t>ațional</a:t>
            </a:r>
            <a:r>
              <a:rPr lang="it-IT" b="1" dirty="0"/>
              <a:t/>
            </a:r>
            <a:br>
              <a:rPr lang="it-IT" b="1" dirty="0"/>
            </a:br>
            <a:endParaRPr lang="ro-RO" b="1" dirty="0"/>
          </a:p>
        </p:txBody>
      </p:sp>
      <p:graphicFrame>
        <p:nvGraphicFramePr>
          <p:cNvPr id="6" name="Picture Placeholder 5"/>
          <p:cNvGraphicFramePr>
            <a:graphicFrameLocks noGrp="1"/>
          </p:cNvGraphicFramePr>
          <p:nvPr>
            <p:ph type="pic" idx="1"/>
            <p:extLst>
              <p:ext uri="{D42A27DB-BD31-4B8C-83A1-F6EECF244321}">
                <p14:modId xmlns:p14="http://schemas.microsoft.com/office/powerpoint/2010/main" val="3241973995"/>
              </p:ext>
            </p:extLst>
          </p:nvPr>
        </p:nvGraphicFramePr>
        <p:xfrm>
          <a:off x="683567" y="2637043"/>
          <a:ext cx="8079434" cy="3096213"/>
        </p:xfrm>
        <a:graphic>
          <a:graphicData uri="http://schemas.openxmlformats.org/drawingml/2006/table">
            <a:tbl>
              <a:tblPr/>
              <a:tblGrid>
                <a:gridCol w="1468988"/>
                <a:gridCol w="2563461"/>
                <a:gridCol w="1368152"/>
                <a:gridCol w="1224136"/>
                <a:gridCol w="1454697"/>
              </a:tblGrid>
              <a:tr h="1378834">
                <a:tc>
                  <a:txBody>
                    <a:bodyPr/>
                    <a:lstStyle/>
                    <a:p>
                      <a:pPr algn="ctr" fontAlgn="b"/>
                      <a:r>
                        <a:rPr lang="ro-RO" sz="1800" b="1" i="1" u="none" strike="noStrike" dirty="0">
                          <a:solidFill>
                            <a:srgbClr val="305496"/>
                          </a:solidFill>
                          <a:effectLst/>
                          <a:latin typeface="Calibri"/>
                        </a:rPr>
                        <a:t>Alocare </a:t>
                      </a:r>
                      <a:r>
                        <a:rPr lang="ro-RO" sz="1800" b="1" i="1" u="none" strike="noStrike" dirty="0" smtClean="0">
                          <a:solidFill>
                            <a:srgbClr val="305496"/>
                          </a:solidFill>
                          <a:effectLst/>
                          <a:latin typeface="Calibri"/>
                        </a:rPr>
                        <a:t>totala</a:t>
                      </a:r>
                    </a:p>
                    <a:p>
                      <a:pPr algn="ctr" fontAlgn="b"/>
                      <a:r>
                        <a:rPr lang="ro-RO" sz="1800" b="1" i="1" u="none" strike="noStrike" dirty="0" smtClean="0">
                          <a:solidFill>
                            <a:srgbClr val="305496"/>
                          </a:solidFill>
                          <a:effectLst/>
                          <a:latin typeface="Calibri"/>
                        </a:rPr>
                        <a:t>FEADR + BN</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Sub-masura</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Alocare financiara </a:t>
                      </a:r>
                      <a:r>
                        <a:rPr lang="ro-RO" sz="1800" b="1" i="1" u="none" strike="noStrike" dirty="0" smtClean="0">
                          <a:solidFill>
                            <a:srgbClr val="305496"/>
                          </a:solidFill>
                          <a:effectLst/>
                          <a:latin typeface="Calibri"/>
                        </a:rPr>
                        <a:t>– 2015</a:t>
                      </a:r>
                    </a:p>
                    <a:p>
                      <a:pPr algn="ctr" fontAlgn="b"/>
                      <a:r>
                        <a:rPr lang="ro-RO" sz="1800" b="1" i="1" u="none" strike="noStrike" dirty="0" smtClean="0">
                          <a:solidFill>
                            <a:srgbClr val="305496"/>
                          </a:solidFill>
                          <a:effectLst/>
                          <a:latin typeface="Calibri"/>
                        </a:rPr>
                        <a:t>FEADR + BN</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Alocare financiara </a:t>
                      </a:r>
                      <a:r>
                        <a:rPr lang="ro-RO" sz="1800" b="1" i="1" u="none" strike="noStrike" dirty="0" smtClean="0">
                          <a:solidFill>
                            <a:srgbClr val="305496"/>
                          </a:solidFill>
                          <a:effectLst/>
                          <a:latin typeface="Calibri"/>
                        </a:rPr>
                        <a:t>– 2016</a:t>
                      </a:r>
                    </a:p>
                    <a:p>
                      <a:pPr algn="ctr" fontAlgn="b"/>
                      <a:r>
                        <a:rPr lang="ro-RO" sz="1800" b="1" i="1" u="none" strike="noStrike" dirty="0" smtClean="0">
                          <a:solidFill>
                            <a:srgbClr val="305496"/>
                          </a:solidFill>
                          <a:effectLst/>
                          <a:latin typeface="Calibri"/>
                        </a:rPr>
                        <a:t>FEADR + BN</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Alocare financiara </a:t>
                      </a:r>
                      <a:r>
                        <a:rPr lang="ro-RO" sz="1800" b="1" i="1" u="none" strike="noStrike" dirty="0" smtClean="0">
                          <a:solidFill>
                            <a:srgbClr val="305496"/>
                          </a:solidFill>
                          <a:effectLst/>
                          <a:latin typeface="Calibri"/>
                        </a:rPr>
                        <a:t>– 2017</a:t>
                      </a:r>
                    </a:p>
                    <a:p>
                      <a:pPr algn="ctr" fontAlgn="b"/>
                      <a:r>
                        <a:rPr lang="ro-RO" sz="1800" b="1" i="1" u="none" strike="noStrike" dirty="0" smtClean="0">
                          <a:solidFill>
                            <a:srgbClr val="305496"/>
                          </a:solidFill>
                          <a:effectLst/>
                          <a:latin typeface="Calibri"/>
                        </a:rPr>
                        <a:t>FEADR + BN</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717379">
                <a:tc>
                  <a:txBody>
                    <a:bodyPr/>
                    <a:lstStyle/>
                    <a:p>
                      <a:pPr algn="ctr" fontAlgn="ctr"/>
                      <a:r>
                        <a:rPr lang="ro-RO" sz="1800" b="1" i="1" u="none" strike="noStrike" dirty="0">
                          <a:solidFill>
                            <a:srgbClr val="305496"/>
                          </a:solidFill>
                          <a:effectLst/>
                          <a:latin typeface="Calibri"/>
                        </a:rPr>
                        <a:t>152.573.159</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vi-VN" sz="1800" b="1" i="1" u="none" strike="noStrike" dirty="0">
                          <a:solidFill>
                            <a:srgbClr val="305496"/>
                          </a:solidFill>
                          <a:effectLst/>
                          <a:latin typeface="Calibri"/>
                        </a:rPr>
                        <a:t>Sub-măsura 6.4. „Investiţii în crearea şi dezvoltarea de activităţi neagricole” </a:t>
                      </a:r>
                      <a:endParaRPr lang="ro-RO" sz="1800" b="1" i="1" u="none" strike="noStrike" dirty="0" smtClean="0">
                        <a:solidFill>
                          <a:srgbClr val="305496"/>
                        </a:solidFill>
                        <a:effectLst/>
                        <a:latin typeface="Calibri"/>
                      </a:endParaRP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57.214.935</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57.214.935</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ro-RO" sz="1800" b="1" i="1" u="none" strike="noStrike" dirty="0">
                          <a:solidFill>
                            <a:srgbClr val="305496"/>
                          </a:solidFill>
                          <a:effectLst/>
                          <a:latin typeface="Calibri"/>
                        </a:rPr>
                        <a:t>38.143.290</a:t>
                      </a:r>
                    </a:p>
                  </a:txBody>
                  <a:tcPr marL="8386" marR="8386" marT="83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sp>
        <p:nvSpPr>
          <p:cNvPr id="5" name="Slide Number Placeholder 4"/>
          <p:cNvSpPr>
            <a:spLocks noGrp="1"/>
          </p:cNvSpPr>
          <p:nvPr>
            <p:ph type="sldNum" sz="quarter" idx="12"/>
          </p:nvPr>
        </p:nvSpPr>
        <p:spPr/>
        <p:txBody>
          <a:bodyPr/>
          <a:lstStyle/>
          <a:p>
            <a:fld id="{9B3F2014-9949-416B-9F83-F7228D2D6A4C}" type="slidenum">
              <a:rPr lang="ro-RO" smtClean="0"/>
              <a:t>22</a:t>
            </a:fld>
            <a:endParaRPr lang="ro-RO"/>
          </a:p>
        </p:txBody>
      </p:sp>
    </p:spTree>
    <p:extLst>
      <p:ext uri="{BB962C8B-B14F-4D97-AF65-F5344CB8AC3E}">
        <p14:creationId xmlns:p14="http://schemas.microsoft.com/office/powerpoint/2010/main" val="1090021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365104"/>
            <a:ext cx="2142680" cy="1264920"/>
          </a:xfrm>
        </p:spPr>
        <p:txBody>
          <a:bodyPr>
            <a:noAutofit/>
          </a:bodyPr>
          <a:lstStyle/>
          <a:p>
            <a:r>
              <a:rPr lang="ro-RO" sz="2800" dirty="0">
                <a:latin typeface="Calibri" panose="020F0502020204030204" pitchFamily="34" charset="0"/>
              </a:rPr>
              <a:t>Situaţia pe sesiuni a proiectelor din cadrul PNDR 2014 - 2020 înregistrate în tabelele de monitorizare la data de </a:t>
            </a:r>
            <a:r>
              <a:rPr lang="ro-RO" sz="2800" dirty="0" smtClean="0">
                <a:latin typeface="Calibri" panose="020F0502020204030204" pitchFamily="34" charset="0"/>
              </a:rPr>
              <a:t>01.10.2015 </a:t>
            </a:r>
            <a:r>
              <a:rPr lang="ro-RO" sz="2800" dirty="0">
                <a:latin typeface="Calibri" panose="020F0502020204030204" pitchFamily="34" charset="0"/>
              </a:rPr>
              <a:t/>
            </a:r>
            <a:br>
              <a:rPr lang="ro-RO" sz="2800" dirty="0">
                <a:latin typeface="Calibri" panose="020F0502020204030204" pitchFamily="34" charset="0"/>
              </a:rPr>
            </a:br>
            <a:endParaRPr lang="ro-RO" sz="2800" dirty="0">
              <a:latin typeface="Calibri" panose="020F0502020204030204" pitchFamily="34" charset="0"/>
            </a:endParaRPr>
          </a:p>
        </p:txBody>
      </p:sp>
      <p:graphicFrame>
        <p:nvGraphicFramePr>
          <p:cNvPr id="7" name="Picture Placeholder 6"/>
          <p:cNvGraphicFramePr>
            <a:graphicFrameLocks noGrp="1"/>
          </p:cNvGraphicFramePr>
          <p:nvPr>
            <p:ph type="pic" idx="1"/>
            <p:extLst>
              <p:ext uri="{D42A27DB-BD31-4B8C-83A1-F6EECF244321}">
                <p14:modId xmlns:p14="http://schemas.microsoft.com/office/powerpoint/2010/main" val="1771386678"/>
              </p:ext>
            </p:extLst>
          </p:nvPr>
        </p:nvGraphicFramePr>
        <p:xfrm>
          <a:off x="2627784" y="836712"/>
          <a:ext cx="6192687" cy="5615740"/>
        </p:xfrm>
        <a:graphic>
          <a:graphicData uri="http://schemas.openxmlformats.org/drawingml/2006/table">
            <a:tbl>
              <a:tblPr firstRow="1"/>
              <a:tblGrid>
                <a:gridCol w="1193771"/>
                <a:gridCol w="1632836"/>
                <a:gridCol w="1349857"/>
                <a:gridCol w="720080"/>
                <a:gridCol w="1296143"/>
              </a:tblGrid>
              <a:tr h="588075">
                <a:tc>
                  <a:txBody>
                    <a:bodyPr/>
                    <a:lstStyle/>
                    <a:p>
                      <a:pPr algn="ctr" fontAlgn="b"/>
                      <a:r>
                        <a:rPr lang="vi-VN" sz="2000" b="1" i="1" u="none" strike="noStrike" dirty="0">
                          <a:solidFill>
                            <a:srgbClr val="000000"/>
                          </a:solidFill>
                          <a:effectLst/>
                          <a:latin typeface="Calibri" panose="020F0502020204030204" pitchFamily="34" charset="0"/>
                        </a:rPr>
                        <a:t>Submăsura 6.4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vi-VN" sz="2000" b="1" i="1" u="none" strike="noStrike" dirty="0">
                          <a:solidFill>
                            <a:srgbClr val="000000"/>
                          </a:solidFill>
                          <a:effectLst/>
                          <a:latin typeface="Calibri" panose="020F0502020204030204" pitchFamily="34" charset="0"/>
                        </a:rPr>
                        <a:t>alocare </a:t>
                      </a:r>
                      <a:r>
                        <a:rPr lang="vi-VN" sz="2000" b="1" i="1" u="none" strike="noStrike" dirty="0" smtClean="0">
                          <a:solidFill>
                            <a:srgbClr val="000000"/>
                          </a:solidFill>
                          <a:effectLst/>
                          <a:latin typeface="Calibri" panose="020F0502020204030204" pitchFamily="34" charset="0"/>
                        </a:rPr>
                        <a:t>publică</a:t>
                      </a:r>
                      <a:r>
                        <a:rPr lang="ro-RO" sz="2000" b="1" i="1" u="none" strike="noStrike" dirty="0" smtClean="0">
                          <a:solidFill>
                            <a:srgbClr val="000000"/>
                          </a:solidFill>
                          <a:effectLst/>
                          <a:latin typeface="Calibri" panose="020F0502020204030204" pitchFamily="34" charset="0"/>
                        </a:rPr>
                        <a:t> </a:t>
                      </a:r>
                    </a:p>
                    <a:p>
                      <a:pPr algn="ctr" fontAlgn="b"/>
                      <a:r>
                        <a:rPr lang="ro-RO" sz="2000" b="1" i="1" u="none" strike="noStrike" dirty="0" smtClean="0">
                          <a:solidFill>
                            <a:srgbClr val="000000"/>
                          </a:solidFill>
                          <a:effectLst/>
                          <a:latin typeface="Calibri" panose="020F0502020204030204" pitchFamily="34" charset="0"/>
                        </a:rPr>
                        <a:t>FEADR + BN</a:t>
                      </a:r>
                      <a:endParaRPr lang="vi-VN" sz="2000" b="1"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r" fontAlgn="b"/>
                      <a:endParaRPr lang="vi-VN" sz="2000" b="1"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ro-RO" sz="2000" b="1" i="1" u="none" strike="noStrike" dirty="0">
                          <a:solidFill>
                            <a:srgbClr val="000000"/>
                          </a:solidFill>
                          <a:effectLst/>
                          <a:latin typeface="Calibri" panose="020F0502020204030204" pitchFamily="34" charset="0"/>
                        </a:rPr>
                        <a:t>176.536.538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o-RO"/>
                    </a:p>
                  </a:txBody>
                  <a:tcPr/>
                </a:tc>
              </a:tr>
              <a:tr h="672085">
                <a:tc>
                  <a:txBody>
                    <a:bodyPr/>
                    <a:lstStyle/>
                    <a:p>
                      <a:pPr algn="ctr" fontAlgn="b"/>
                      <a:r>
                        <a:rPr lang="ro-RO" sz="2000" b="1" i="1" u="none" strike="noStrike">
                          <a:solidFill>
                            <a:srgbClr val="000000"/>
                          </a:solidFill>
                          <a:effectLst/>
                          <a:latin typeface="Calibri" panose="020F0502020204030204" pitchFamily="34" charset="0"/>
                        </a:rPr>
                        <a:t>Sesiunea 2015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vi-VN" sz="2000" b="1" i="1" u="none" strike="noStrike" dirty="0">
                          <a:solidFill>
                            <a:srgbClr val="000000"/>
                          </a:solidFill>
                          <a:effectLst/>
                          <a:latin typeface="Calibri" panose="020F0502020204030204" pitchFamily="34" charset="0"/>
                        </a:rPr>
                        <a:t>suma alocată pe </a:t>
                      </a:r>
                      <a:r>
                        <a:rPr lang="vi-VN" sz="2000" b="1" i="1" u="none" strike="noStrike" dirty="0" smtClean="0">
                          <a:solidFill>
                            <a:srgbClr val="000000"/>
                          </a:solidFill>
                          <a:effectLst/>
                          <a:latin typeface="Calibri" panose="020F0502020204030204" pitchFamily="34" charset="0"/>
                        </a:rPr>
                        <a:t>sesiune</a:t>
                      </a:r>
                      <a:endParaRPr lang="ro-RO" sz="2000" b="1" i="1" u="none" strike="noStrike" dirty="0" smtClean="0">
                        <a:solidFill>
                          <a:srgbClr val="000000"/>
                        </a:solidFill>
                        <a:effectLst/>
                        <a:latin typeface="Calibri" panose="020F0502020204030204" pitchFamily="34" charset="0"/>
                      </a:endParaRPr>
                    </a:p>
                    <a:p>
                      <a:pPr algn="ctr" fontAlgn="b"/>
                      <a:r>
                        <a:rPr lang="vi-VN" sz="2000" b="1" i="1" u="none" strike="noStrike" dirty="0" smtClean="0">
                          <a:solidFill>
                            <a:srgbClr val="000000"/>
                          </a:solidFill>
                          <a:effectLst/>
                          <a:latin typeface="Calibri" panose="020F0502020204030204" pitchFamily="34" charset="0"/>
                        </a:rPr>
                        <a:t>alocare publică </a:t>
                      </a:r>
                    </a:p>
                    <a:p>
                      <a:pPr algn="ctr" fontAlgn="b"/>
                      <a:r>
                        <a:rPr lang="vi-VN" sz="2000" b="1" i="1" u="none" strike="noStrike" dirty="0" smtClean="0">
                          <a:solidFill>
                            <a:srgbClr val="000000"/>
                          </a:solidFill>
                          <a:effectLst/>
                          <a:latin typeface="Calibri" panose="020F0502020204030204" pitchFamily="34" charset="0"/>
                        </a:rPr>
                        <a:t>FEADR + BN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pPr algn="r" fontAlgn="b"/>
                      <a:endParaRPr lang="vi-VN" sz="2000" b="1" i="1"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fontAlgn="b"/>
                      <a:r>
                        <a:rPr lang="ro-RO" sz="2000" b="1" i="1" u="none" strike="noStrike" dirty="0">
                          <a:solidFill>
                            <a:srgbClr val="000000"/>
                          </a:solidFill>
                          <a:effectLst/>
                          <a:latin typeface="Calibri" panose="020F0502020204030204" pitchFamily="34" charset="0"/>
                        </a:rPr>
                        <a:t>57.214.935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ro-RO"/>
                    </a:p>
                  </a:txBody>
                  <a:tcPr/>
                </a:tc>
              </a:tr>
              <a:tr h="994337">
                <a:tc rowSpan="2">
                  <a:txBody>
                    <a:bodyPr/>
                    <a:lstStyle/>
                    <a:p>
                      <a:pPr algn="ctr" fontAlgn="ctr"/>
                      <a:r>
                        <a:rPr lang="ro-RO" sz="2000" b="1" i="0" u="none" strike="noStrike">
                          <a:solidFill>
                            <a:srgbClr val="000000"/>
                          </a:solidFill>
                          <a:effectLst/>
                          <a:latin typeface="Calibri" panose="020F0502020204030204" pitchFamily="34" charset="0"/>
                        </a:rPr>
                        <a:t>Etapa de depunere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pt-BR" sz="2000" b="1" i="0" u="none" strike="noStrike">
                          <a:solidFill>
                            <a:srgbClr val="000000"/>
                          </a:solidFill>
                          <a:effectLst/>
                          <a:latin typeface="Calibri" panose="020F0502020204030204" pitchFamily="34" charset="0"/>
                        </a:rPr>
                        <a:t>Perioada de desfășurare a etapei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o-RO" sz="2000" b="1" i="0" u="none" strike="noStrike" dirty="0">
                          <a:solidFill>
                            <a:srgbClr val="000000"/>
                          </a:solidFill>
                          <a:effectLst/>
                          <a:latin typeface="Calibri" panose="020F0502020204030204" pitchFamily="34" charset="0"/>
                        </a:rPr>
                        <a:t>Prag de calitate lunar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ro-RO" sz="2000" b="1" i="0" u="none" strike="noStrike" dirty="0">
                          <a:solidFill>
                            <a:srgbClr val="000000"/>
                          </a:solidFill>
                          <a:effectLst/>
                          <a:latin typeface="Calibri" panose="020F0502020204030204" pitchFamily="34" charset="0"/>
                        </a:rPr>
                        <a:t>Proiecte depuse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o-RO"/>
                    </a:p>
                  </a:txBody>
                  <a:tcPr/>
                </a:tc>
              </a:tr>
              <a:tr h="509758">
                <a:tc vMerge="1">
                  <a:txBody>
                    <a:bodyPr/>
                    <a:lstStyle/>
                    <a:p>
                      <a:endParaRPr lang="ro-R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o-R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o-RO"/>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2000" b="1" i="0" u="none" strike="noStrike">
                          <a:solidFill>
                            <a:srgbClr val="000000"/>
                          </a:solidFill>
                          <a:effectLst/>
                          <a:latin typeface="Calibri" panose="020F0502020204030204" pitchFamily="34" charset="0"/>
                        </a:rPr>
                        <a:t>Nr.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2000" b="1" i="0" u="none" strike="noStrike" dirty="0">
                          <a:solidFill>
                            <a:srgbClr val="000000"/>
                          </a:solidFill>
                          <a:effectLst/>
                          <a:latin typeface="Calibri" panose="020F0502020204030204" pitchFamily="34" charset="0"/>
                        </a:rPr>
                        <a:t>Valoare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758">
                <a:tc>
                  <a:txBody>
                    <a:bodyPr/>
                    <a:lstStyle/>
                    <a:p>
                      <a:pPr algn="ctr" fontAlgn="ctr"/>
                      <a:r>
                        <a:rPr lang="ro-RO" sz="1600" b="0" i="0" u="none" strike="noStrike" dirty="0" smtClean="0">
                          <a:solidFill>
                            <a:srgbClr val="000000"/>
                          </a:solidFill>
                          <a:effectLst/>
                          <a:latin typeface="Trebuchet MS"/>
                        </a:rPr>
                        <a:t>Luna 1</a:t>
                      </a:r>
                      <a:endParaRPr lang="ro-RO" sz="1600" b="0" i="0" u="none" strike="noStrike" dirty="0">
                        <a:solidFill>
                          <a:srgbClr val="000000"/>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14-31.07.2015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o-RO" sz="1600" b="0" i="0" u="none" strike="noStrike" dirty="0">
                          <a:solidFill>
                            <a:srgbClr val="000000"/>
                          </a:solidFill>
                          <a:effectLst/>
                          <a:latin typeface="Trebuchet MS"/>
                        </a:rPr>
                        <a:t>198.900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758">
                <a:tc>
                  <a:txBody>
                    <a:bodyPr/>
                    <a:lstStyle/>
                    <a:p>
                      <a:pPr algn="ctr" fontAlgn="ctr"/>
                      <a:r>
                        <a:rPr lang="ro-RO" sz="1600" b="0" i="0" u="none" strike="noStrike" dirty="0" smtClean="0">
                          <a:solidFill>
                            <a:srgbClr val="000000"/>
                          </a:solidFill>
                          <a:effectLst/>
                          <a:latin typeface="Trebuchet MS"/>
                        </a:rPr>
                        <a:t>Luna 2</a:t>
                      </a:r>
                      <a:endParaRPr lang="ro-RO" sz="1600" b="0" i="0" u="none" strike="noStrike" dirty="0">
                        <a:solidFill>
                          <a:srgbClr val="000000"/>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01-31.08.2015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o-RO" sz="1600" b="0" i="0" u="none" strike="noStrike" dirty="0">
                          <a:solidFill>
                            <a:srgbClr val="000000"/>
                          </a:solidFill>
                          <a:effectLst/>
                          <a:latin typeface="Trebuchet MS"/>
                        </a:rPr>
                        <a:t>7.944.620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9758">
                <a:tc>
                  <a:txBody>
                    <a:bodyPr/>
                    <a:lstStyle/>
                    <a:p>
                      <a:pPr algn="ctr" fontAlgn="ctr"/>
                      <a:r>
                        <a:rPr lang="ro-RO" sz="1600" b="0" i="0" u="none" strike="noStrike" dirty="0" smtClean="0">
                          <a:solidFill>
                            <a:srgbClr val="000000"/>
                          </a:solidFill>
                          <a:effectLst/>
                          <a:latin typeface="Trebuchet MS"/>
                        </a:rPr>
                        <a:t>Luna 3</a:t>
                      </a:r>
                      <a:endParaRPr lang="ro-RO" sz="1600" b="0" i="0" u="none" strike="noStrike" dirty="0">
                        <a:solidFill>
                          <a:srgbClr val="000000"/>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01-30.09.2015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o-RO" sz="1600" b="0" i="0" u="none" strike="noStrike" kern="1200" dirty="0">
                          <a:solidFill>
                            <a:srgbClr val="000000"/>
                          </a:solidFill>
                          <a:effectLst/>
                          <a:latin typeface="Trebuchet MS"/>
                          <a:ea typeface="+mn-ea"/>
                          <a:cs typeface="+mn-cs"/>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ro-RO" sz="1600" b="0" i="0" u="none" strike="noStrike" kern="1200" dirty="0">
                          <a:solidFill>
                            <a:srgbClr val="000000"/>
                          </a:solidFill>
                          <a:effectLst/>
                          <a:latin typeface="Trebuchet MS"/>
                          <a:ea typeface="+mn-ea"/>
                          <a:cs typeface="+mn-cs"/>
                        </a:rPr>
                        <a:t>12.559.032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09758">
                <a:tc>
                  <a:txBody>
                    <a:bodyPr/>
                    <a:lstStyle/>
                    <a:p>
                      <a:pPr algn="ctr" fontAlgn="ctr"/>
                      <a:r>
                        <a:rPr lang="ro-RO" sz="1600" b="0" i="0" u="none" strike="noStrike" dirty="0" smtClean="0">
                          <a:solidFill>
                            <a:srgbClr val="000000"/>
                          </a:solidFill>
                          <a:effectLst/>
                          <a:latin typeface="Trebuchet MS"/>
                        </a:rPr>
                        <a:t>Luna 4</a:t>
                      </a:r>
                      <a:endParaRPr lang="ro-RO" sz="1600" b="0" i="0" u="none" strike="noStrike" dirty="0">
                        <a:solidFill>
                          <a:srgbClr val="000000"/>
                        </a:solidFill>
                        <a:effectLst/>
                        <a:latin typeface="Trebuchet M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a:solidFill>
                            <a:srgbClr val="000000"/>
                          </a:solidFill>
                          <a:effectLst/>
                          <a:latin typeface="Trebuchet MS"/>
                        </a:rPr>
                        <a:t>01-30.10.2015</a:t>
                      </a:r>
                    </a:p>
                  </a:txBody>
                  <a:tcPr marL="9525" marR="9525" marT="9525" marB="0" anchor="ct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15</a:t>
                      </a:r>
                    </a:p>
                  </a:txBody>
                  <a:tcPr marL="9525" marR="9525" marT="9525" marB="0" anchor="ct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1600" b="0" i="0" u="none" strike="noStrike" dirty="0">
                          <a:solidFill>
                            <a:srgbClr val="000000"/>
                          </a:solidFill>
                          <a:effectLst/>
                          <a:latin typeface="Trebuchet MS"/>
                        </a:rPr>
                        <a:t> </a:t>
                      </a:r>
                    </a:p>
                  </a:txBody>
                  <a:tcPr marL="9525" marR="9525" marT="9525" marB="0"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o-RO" sz="1600" b="0" i="0" u="none" strike="noStrike" dirty="0">
                          <a:solidFill>
                            <a:srgbClr val="000000"/>
                          </a:solidFill>
                          <a:effectLst/>
                          <a:latin typeface="Trebuchet MS"/>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9563">
                <a:tc gridSpan="3">
                  <a:txBody>
                    <a:bodyPr/>
                    <a:lstStyle/>
                    <a:p>
                      <a:pPr algn="ctr" fontAlgn="ctr"/>
                      <a:r>
                        <a:rPr lang="ro-RO" sz="1600" b="1" i="0" u="none" strike="noStrike" dirty="0">
                          <a:solidFill>
                            <a:srgbClr val="000000"/>
                          </a:solidFill>
                          <a:effectLst/>
                          <a:latin typeface="Trebuchet MS"/>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o-RO"/>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ro-RO"/>
                    </a:p>
                  </a:txBody>
                  <a:tcPr>
                    <a:lnT w="6350" cap="flat" cmpd="sng" algn="ctr">
                      <a:solidFill>
                        <a:srgbClr val="000000"/>
                      </a:solidFill>
                      <a:prstDash val="solid"/>
                      <a:round/>
                      <a:headEnd type="none" w="med" len="med"/>
                      <a:tailEnd type="none" w="med" len="med"/>
                    </a:lnT>
                  </a:tcPr>
                </a:tc>
                <a:tc>
                  <a:txBody>
                    <a:bodyPr/>
                    <a:lstStyle/>
                    <a:p>
                      <a:pPr marL="0" algn="ctr" defTabSz="914400" rtl="0" eaLnBrk="1" fontAlgn="ctr" latinLnBrk="0" hangingPunct="1"/>
                      <a:r>
                        <a:rPr lang="ro-RO" sz="1600" b="1" i="0" u="none" strike="noStrike" kern="1200" dirty="0">
                          <a:solidFill>
                            <a:srgbClr val="000000"/>
                          </a:solidFill>
                          <a:effectLst/>
                          <a:latin typeface="Trebuchet MS"/>
                          <a:ea typeface="+mn-ea"/>
                          <a:cs typeface="+mn-cs"/>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ro-RO" sz="1600" b="1" i="0" u="none" strike="noStrike" kern="1200" dirty="0">
                          <a:solidFill>
                            <a:srgbClr val="000000"/>
                          </a:solidFill>
                          <a:effectLst/>
                          <a:latin typeface="Trebuchet MS"/>
                          <a:ea typeface="+mn-ea"/>
                          <a:cs typeface="+mn-cs"/>
                        </a:rPr>
                        <a:t>20.702.552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9B3F2014-9949-416B-9F83-F7228D2D6A4C}" type="slidenum">
              <a:rPr lang="ro-RO" smtClean="0"/>
              <a:t>23</a:t>
            </a:fld>
            <a:endParaRPr lang="ro-RO"/>
          </a:p>
        </p:txBody>
      </p:sp>
      <p:sp>
        <p:nvSpPr>
          <p:cNvPr id="6" name="Rectangle 5"/>
          <p:cNvSpPr/>
          <p:nvPr/>
        </p:nvSpPr>
        <p:spPr>
          <a:xfrm>
            <a:off x="395536" y="5321269"/>
            <a:ext cx="2016225" cy="1015663"/>
          </a:xfrm>
          <a:prstGeom prst="rect">
            <a:avLst/>
          </a:prstGeom>
        </p:spPr>
        <p:txBody>
          <a:bodyPr wrap="square">
            <a:spAutoFit/>
          </a:bodyPr>
          <a:lstStyle/>
          <a:p>
            <a:r>
              <a:rPr lang="ro-RO" sz="2000" b="1" dirty="0" smtClean="0">
                <a:solidFill>
                  <a:srgbClr val="FF0000"/>
                </a:solidFill>
              </a:rPr>
              <a:t>Grad de accesare</a:t>
            </a:r>
          </a:p>
          <a:p>
            <a:r>
              <a:rPr lang="ro-RO" sz="2000" b="1" dirty="0" smtClean="0">
                <a:solidFill>
                  <a:srgbClr val="FF0000"/>
                </a:solidFill>
              </a:rPr>
              <a:t>36,18</a:t>
            </a:r>
            <a:r>
              <a:rPr lang="ro-RO" sz="2000" b="1" dirty="0">
                <a:solidFill>
                  <a:srgbClr val="FF0000"/>
                </a:solidFill>
              </a:rPr>
              <a:t>%</a:t>
            </a:r>
          </a:p>
        </p:txBody>
      </p:sp>
    </p:spTree>
    <p:extLst>
      <p:ext uri="{BB962C8B-B14F-4D97-AF65-F5344CB8AC3E}">
        <p14:creationId xmlns:p14="http://schemas.microsoft.com/office/powerpoint/2010/main" val="2248250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91264" cy="980336"/>
          </a:xfrm>
        </p:spPr>
        <p:txBody>
          <a:bodyPr>
            <a:normAutofit fontScale="90000"/>
          </a:bodyPr>
          <a:lstStyle/>
          <a:p>
            <a:r>
              <a:rPr lang="ro-RO" b="1" dirty="0"/>
              <a:t> </a:t>
            </a:r>
            <a:r>
              <a:rPr lang="ro-RO" dirty="0"/>
              <a:t/>
            </a:r>
            <a:br>
              <a:rPr lang="ro-RO" dirty="0"/>
            </a:br>
            <a:r>
              <a:rPr lang="ro-RO" sz="2000" b="1" dirty="0"/>
              <a:t>Lista codurilor CAEN pentru care nu sunt considerate cheltuieli eligibile construcţia, modernizarea sau extinderea clădirilor, </a:t>
            </a:r>
            <a:r>
              <a:rPr lang="ro-RO" sz="2000" b="1" u="sng" dirty="0"/>
              <a:t>ci numai dotarea acestora</a:t>
            </a:r>
            <a:r>
              <a:rPr lang="ro-RO" b="1" u="sng" dirty="0"/>
              <a:t>.</a:t>
            </a:r>
            <a:r>
              <a:rPr lang="ro-RO" dirty="0"/>
              <a:t/>
            </a:r>
            <a:br>
              <a:rPr lang="ro-RO" dirty="0"/>
            </a:br>
            <a:endParaRPr lang="ro-RO" dirty="0"/>
          </a:p>
        </p:txBody>
      </p:sp>
      <p:sp>
        <p:nvSpPr>
          <p:cNvPr id="5" name="Slide Number Placeholder 4"/>
          <p:cNvSpPr>
            <a:spLocks noGrp="1"/>
          </p:cNvSpPr>
          <p:nvPr>
            <p:ph type="sldNum" sz="quarter" idx="12"/>
          </p:nvPr>
        </p:nvSpPr>
        <p:spPr/>
        <p:txBody>
          <a:bodyPr/>
          <a:lstStyle/>
          <a:p>
            <a:fld id="{9B3F2014-9949-416B-9F83-F7228D2D6A4C}" type="slidenum">
              <a:rPr lang="ro-RO" smtClean="0"/>
              <a:t>24</a:t>
            </a:fld>
            <a:endParaRPr lang="ro-RO"/>
          </a:p>
        </p:txBody>
      </p:sp>
      <p:graphicFrame>
        <p:nvGraphicFramePr>
          <p:cNvPr id="10" name="Table 9"/>
          <p:cNvGraphicFramePr>
            <a:graphicFrameLocks noGrp="1"/>
          </p:cNvGraphicFramePr>
          <p:nvPr>
            <p:extLst>
              <p:ext uri="{D42A27DB-BD31-4B8C-83A1-F6EECF244321}">
                <p14:modId xmlns:p14="http://schemas.microsoft.com/office/powerpoint/2010/main" val="3013844500"/>
              </p:ext>
            </p:extLst>
          </p:nvPr>
        </p:nvGraphicFramePr>
        <p:xfrm>
          <a:off x="395536" y="1268760"/>
          <a:ext cx="8352928" cy="5455639"/>
        </p:xfrm>
        <a:graphic>
          <a:graphicData uri="http://schemas.openxmlformats.org/drawingml/2006/table">
            <a:tbl>
              <a:tblPr firstRow="1" bandRow="1">
                <a:tableStyleId>{5C22544A-7EE6-4342-B048-85BDC9FD1C3A}</a:tableStyleId>
              </a:tblPr>
              <a:tblGrid>
                <a:gridCol w="1399423"/>
                <a:gridCol w="6953505"/>
              </a:tblGrid>
              <a:tr h="192172">
                <a:tc>
                  <a:txBody>
                    <a:bodyPr/>
                    <a:lstStyle/>
                    <a:p>
                      <a:pPr>
                        <a:spcAft>
                          <a:spcPts val="0"/>
                        </a:spcAft>
                      </a:pPr>
                      <a:r>
                        <a:rPr lang="ro-RO" sz="1600" b="1" dirty="0">
                          <a:solidFill>
                            <a:schemeClr val="bg1"/>
                          </a:solidFill>
                          <a:effectLst/>
                          <a:latin typeface="Arial"/>
                          <a:ea typeface="Times New Roman"/>
                        </a:rPr>
                        <a:t>Grupă</a:t>
                      </a:r>
                      <a:endParaRPr lang="ro-RO" sz="1600" dirty="0">
                        <a:solidFill>
                          <a:schemeClr val="bg1"/>
                        </a:solidFill>
                        <a:effectLst/>
                        <a:latin typeface="Times New Roman"/>
                        <a:ea typeface="Times New Roman"/>
                      </a:endParaRPr>
                    </a:p>
                  </a:txBody>
                  <a:tcPr marL="68580" marR="68580" marT="0" marB="0"/>
                </a:tc>
                <a:tc>
                  <a:txBody>
                    <a:bodyPr/>
                    <a:lstStyle/>
                    <a:p>
                      <a:pPr algn="ctr">
                        <a:spcAft>
                          <a:spcPts val="0"/>
                        </a:spcAft>
                      </a:pPr>
                      <a:r>
                        <a:rPr lang="ro-RO" sz="1600" b="1" dirty="0">
                          <a:solidFill>
                            <a:schemeClr val="bg1"/>
                          </a:solidFill>
                          <a:effectLst/>
                          <a:latin typeface="Arial"/>
                          <a:ea typeface="Times New Roman"/>
                        </a:rPr>
                        <a:t>CAEN Rev.2</a:t>
                      </a:r>
                      <a:endParaRPr lang="ro-RO" sz="1600" dirty="0">
                        <a:solidFill>
                          <a:schemeClr val="bg1"/>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581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editare a cărţilor, ziarelor, revistelor şi alte activităţi de editare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582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editare a produselor software </a:t>
                      </a:r>
                      <a:endParaRPr lang="ro-RO" sz="1200" dirty="0">
                        <a:solidFill>
                          <a:srgbClr val="000000"/>
                        </a:solidFill>
                        <a:effectLst/>
                        <a:latin typeface="Times New Roman"/>
                        <a:ea typeface="Times New Roman"/>
                      </a:endParaRPr>
                    </a:p>
                  </a:txBody>
                  <a:tcPr marL="68580" marR="68580" marT="0" marB="0" anchor="ctr"/>
                </a:tc>
              </a:tr>
              <a:tr h="226759">
                <a:tc>
                  <a:txBody>
                    <a:bodyPr/>
                    <a:lstStyle/>
                    <a:p>
                      <a:pPr>
                        <a:spcAft>
                          <a:spcPts val="0"/>
                        </a:spcAft>
                      </a:pPr>
                      <a:r>
                        <a:rPr lang="ro-RO" sz="1200" b="1">
                          <a:solidFill>
                            <a:srgbClr val="000000"/>
                          </a:solidFill>
                          <a:effectLst/>
                          <a:latin typeface="Arial"/>
                          <a:ea typeface="Times New Roman"/>
                        </a:rPr>
                        <a:t>602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difuzare a programelor de televiziune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620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servicii în tehnologia informaţiei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639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Alte activităţi de servicii informaţionale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691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juridice </a:t>
                      </a:r>
                      <a:endParaRPr lang="ro-RO" sz="1200" dirty="0">
                        <a:solidFill>
                          <a:srgbClr val="000000"/>
                        </a:solidFill>
                        <a:effectLst/>
                        <a:latin typeface="Times New Roman"/>
                        <a:ea typeface="Times New Roman"/>
                      </a:endParaRPr>
                    </a:p>
                  </a:txBody>
                  <a:tcPr marL="68580" marR="68580" marT="0" marB="0" anchor="ctr"/>
                </a:tc>
              </a:tr>
              <a:tr h="226759">
                <a:tc>
                  <a:txBody>
                    <a:bodyPr/>
                    <a:lstStyle/>
                    <a:p>
                      <a:pPr>
                        <a:spcAft>
                          <a:spcPts val="0"/>
                        </a:spcAft>
                      </a:pPr>
                      <a:r>
                        <a:rPr lang="ro-RO" sz="1200" b="1" dirty="0">
                          <a:solidFill>
                            <a:srgbClr val="000000"/>
                          </a:solidFill>
                          <a:effectLst/>
                          <a:latin typeface="Arial"/>
                          <a:ea typeface="Times New Roman"/>
                        </a:rPr>
                        <a:t>692 </a:t>
                      </a:r>
                      <a:endParaRPr lang="ro-RO" sz="1200" dirty="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contabilitate şi audit financiar; consultanţă în domeniul fiscal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dirty="0">
                          <a:solidFill>
                            <a:srgbClr val="000000"/>
                          </a:solidFill>
                          <a:effectLst/>
                          <a:latin typeface="Arial"/>
                          <a:ea typeface="Times New Roman"/>
                        </a:rPr>
                        <a:t>702 </a:t>
                      </a:r>
                      <a:endParaRPr lang="ro-RO" sz="1200" dirty="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consultanţă în management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dirty="0">
                          <a:solidFill>
                            <a:srgbClr val="000000"/>
                          </a:solidFill>
                          <a:effectLst/>
                          <a:latin typeface="Arial"/>
                          <a:ea typeface="Times New Roman"/>
                        </a:rPr>
                        <a:t>711 </a:t>
                      </a:r>
                      <a:endParaRPr lang="ro-RO" sz="1200" dirty="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arhitectură, inginerie şi servicii de consultanţă tehnică legate de acestea </a:t>
                      </a:r>
                      <a:endParaRPr lang="ro-RO" sz="1200" dirty="0">
                        <a:solidFill>
                          <a:srgbClr val="000000"/>
                        </a:solidFill>
                        <a:effectLst/>
                        <a:latin typeface="Times New Roman"/>
                        <a:ea typeface="Times New Roman"/>
                      </a:endParaRPr>
                    </a:p>
                  </a:txBody>
                  <a:tcPr marL="68580" marR="68580" marT="0" marB="0" anchor="ctr"/>
                </a:tc>
              </a:tr>
              <a:tr h="266980">
                <a:tc>
                  <a:txBody>
                    <a:bodyPr/>
                    <a:lstStyle/>
                    <a:p>
                      <a:pPr>
                        <a:spcAft>
                          <a:spcPts val="0"/>
                        </a:spcAft>
                      </a:pPr>
                      <a:r>
                        <a:rPr lang="ro-RO" sz="1200" b="1" dirty="0">
                          <a:solidFill>
                            <a:srgbClr val="000000"/>
                          </a:solidFill>
                          <a:effectLst/>
                          <a:latin typeface="Arial"/>
                          <a:ea typeface="Times New Roman"/>
                        </a:rPr>
                        <a:t>712 </a:t>
                      </a:r>
                      <a:endParaRPr lang="ro-RO" sz="1200" dirty="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testări şi analize tehnice </a:t>
                      </a:r>
                      <a:endParaRPr lang="ro-RO" sz="1200" dirty="0">
                        <a:solidFill>
                          <a:srgbClr val="000000"/>
                        </a:solidFill>
                        <a:effectLst/>
                        <a:latin typeface="Times New Roman"/>
                        <a:ea typeface="Times New Roman"/>
                      </a:endParaRPr>
                    </a:p>
                  </a:txBody>
                  <a:tcPr marL="68580" marR="68580" marT="0" marB="0" anchor="ctr"/>
                </a:tc>
              </a:tr>
              <a:tr h="226759">
                <a:tc>
                  <a:txBody>
                    <a:bodyPr/>
                    <a:lstStyle/>
                    <a:p>
                      <a:pPr>
                        <a:spcAft>
                          <a:spcPts val="0"/>
                        </a:spcAft>
                      </a:pPr>
                      <a:r>
                        <a:rPr lang="ro-RO" sz="1200" b="1" dirty="0">
                          <a:solidFill>
                            <a:srgbClr val="000000"/>
                          </a:solidFill>
                          <a:effectLst/>
                          <a:latin typeface="Arial"/>
                          <a:ea typeface="Times New Roman"/>
                        </a:rPr>
                        <a:t>741 </a:t>
                      </a:r>
                      <a:endParaRPr lang="ro-RO" sz="1200" dirty="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design specializat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743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traducere scrisă şi orală (interpreţi)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749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Alte activităţi profesionale, ştiinţifice şi tehnice n.c.a.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dirty="0">
                          <a:solidFill>
                            <a:srgbClr val="000000"/>
                          </a:solidFill>
                          <a:effectLst/>
                          <a:latin typeface="Arial"/>
                          <a:ea typeface="Times New Roman"/>
                        </a:rPr>
                        <a:t>781 </a:t>
                      </a:r>
                      <a:endParaRPr lang="ro-RO" sz="1200" dirty="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ale agenţiilor de plasare a forţei de muncă</a:t>
                      </a:r>
                      <a:endParaRPr lang="ro-RO" sz="1200" dirty="0">
                        <a:solidFill>
                          <a:srgbClr val="000000"/>
                        </a:solidFill>
                        <a:effectLst/>
                        <a:latin typeface="Times New Roman"/>
                        <a:ea typeface="Times New Roman"/>
                      </a:endParaRPr>
                    </a:p>
                  </a:txBody>
                  <a:tcPr marL="68580" marR="68580" marT="0" marB="0" anchor="ctr"/>
                </a:tc>
              </a:tr>
              <a:tr h="226759">
                <a:tc>
                  <a:txBody>
                    <a:bodyPr/>
                    <a:lstStyle/>
                    <a:p>
                      <a:pPr>
                        <a:spcAft>
                          <a:spcPts val="0"/>
                        </a:spcAft>
                      </a:pPr>
                      <a:r>
                        <a:rPr lang="ro-RO" sz="1200" b="1">
                          <a:solidFill>
                            <a:srgbClr val="000000"/>
                          </a:solidFill>
                          <a:effectLst/>
                          <a:latin typeface="Arial"/>
                          <a:ea typeface="Times New Roman"/>
                        </a:rPr>
                        <a:t>782 </a:t>
                      </a:r>
                      <a:endParaRPr lang="ro-RO" sz="1200">
                        <a:solidFill>
                          <a:srgbClr val="000000"/>
                        </a:solidFill>
                        <a:effectLst/>
                        <a:latin typeface="Times New Roman"/>
                        <a:ea typeface="Times New Roman"/>
                      </a:endParaRPr>
                    </a:p>
                  </a:txBody>
                  <a:tcPr marL="68580" marR="68580" marT="0" marB="0" anchor="ctr"/>
                </a:tc>
                <a:tc>
                  <a:txBody>
                    <a:bodyPr/>
                    <a:lstStyle/>
                    <a:p>
                      <a:pPr>
                        <a:spcAft>
                          <a:spcPts val="0"/>
                        </a:spcAft>
                      </a:pPr>
                      <a:r>
                        <a:rPr lang="ro-RO" sz="1200" b="1" dirty="0">
                          <a:solidFill>
                            <a:srgbClr val="000000"/>
                          </a:solidFill>
                          <a:effectLst/>
                          <a:latin typeface="Arial"/>
                          <a:ea typeface="Times New Roman"/>
                        </a:rPr>
                        <a:t>Activităţi de contractare, pe baze temporare,a personalului </a:t>
                      </a:r>
                      <a:endParaRPr lang="ro-RO" sz="1200" dirty="0">
                        <a:solidFill>
                          <a:srgbClr val="000000"/>
                        </a:solidFill>
                        <a:effectLst/>
                        <a:latin typeface="Times New Roman"/>
                        <a:ea typeface="Times New Roman"/>
                      </a:endParaRPr>
                    </a:p>
                  </a:txBody>
                  <a:tcPr marL="68580" marR="68580" marT="0" marB="0" anchor="ctr"/>
                </a:tc>
              </a:tr>
              <a:tr h="226759">
                <a:tc>
                  <a:txBody>
                    <a:bodyPr/>
                    <a:lstStyle/>
                    <a:p>
                      <a:pPr>
                        <a:spcAft>
                          <a:spcPts val="0"/>
                        </a:spcAft>
                      </a:pPr>
                      <a:r>
                        <a:rPr lang="ro-RO" sz="1200" b="1">
                          <a:solidFill>
                            <a:srgbClr val="000000"/>
                          </a:solidFill>
                          <a:effectLst/>
                          <a:latin typeface="Arial"/>
                          <a:ea typeface="Times New Roman"/>
                        </a:rPr>
                        <a:t>783 </a:t>
                      </a:r>
                      <a:endParaRPr lang="ro-RO" sz="1200">
                        <a:solidFill>
                          <a:srgbClr val="000000"/>
                        </a:solidFill>
                        <a:effectLst/>
                        <a:latin typeface="Times New Roman"/>
                        <a:ea typeface="Times New Roman"/>
                      </a:endParaRPr>
                    </a:p>
                  </a:txBody>
                  <a:tcPr marL="68580" marR="68580" marT="0" marB="0" anchor="ctr"/>
                </a:tc>
                <a:tc>
                  <a:txBody>
                    <a:bodyPr/>
                    <a:lstStyle/>
                    <a:p>
                      <a:pPr>
                        <a:spcAft>
                          <a:spcPts val="0"/>
                        </a:spcAft>
                      </a:pPr>
                      <a:r>
                        <a:rPr lang="ro-RO" sz="1200" b="1" dirty="0">
                          <a:solidFill>
                            <a:srgbClr val="000000"/>
                          </a:solidFill>
                          <a:effectLst/>
                          <a:latin typeface="Arial"/>
                          <a:ea typeface="Times New Roman"/>
                        </a:rPr>
                        <a:t>Servicii de furnizare şi management a forţei de muncă</a:t>
                      </a:r>
                      <a:endParaRPr lang="ro-RO" sz="1200" dirty="0">
                        <a:solidFill>
                          <a:srgbClr val="000000"/>
                        </a:solidFill>
                        <a:effectLst/>
                        <a:latin typeface="Times New Roman"/>
                        <a:ea typeface="Times New Roman"/>
                      </a:endParaRPr>
                    </a:p>
                  </a:txBody>
                  <a:tcPr marL="68580" marR="68580" marT="0" marB="0" anchor="ctr"/>
                </a:tc>
              </a:tr>
              <a:tr h="226759">
                <a:tc>
                  <a:txBody>
                    <a:bodyPr/>
                    <a:lstStyle/>
                    <a:p>
                      <a:pPr>
                        <a:spcAft>
                          <a:spcPts val="0"/>
                        </a:spcAft>
                      </a:pPr>
                      <a:r>
                        <a:rPr lang="ro-RO" sz="1200" b="1" dirty="0">
                          <a:solidFill>
                            <a:srgbClr val="000000"/>
                          </a:solidFill>
                          <a:effectLst/>
                          <a:latin typeface="Arial"/>
                          <a:ea typeface="Times New Roman"/>
                        </a:rPr>
                        <a:t>802 </a:t>
                      </a:r>
                      <a:endParaRPr lang="ro-RO" sz="1200" dirty="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servicii privind sistemele de securizare </a:t>
                      </a:r>
                      <a:endParaRPr lang="ro-RO" sz="1200" dirty="0">
                        <a:solidFill>
                          <a:srgbClr val="000000"/>
                        </a:solidFill>
                        <a:effectLst/>
                        <a:latin typeface="Times New Roman"/>
                        <a:ea typeface="Times New Roman"/>
                      </a:endParaRPr>
                    </a:p>
                  </a:txBody>
                  <a:tcPr marL="68580" marR="68580" marT="0" marB="0"/>
                </a:tc>
              </a:tr>
              <a:tr h="179518">
                <a:tc>
                  <a:txBody>
                    <a:bodyPr/>
                    <a:lstStyle/>
                    <a:p>
                      <a:pPr>
                        <a:spcAft>
                          <a:spcPts val="0"/>
                        </a:spcAft>
                      </a:pPr>
                      <a:r>
                        <a:rPr lang="en-US" sz="1200" b="1">
                          <a:solidFill>
                            <a:srgbClr val="000000"/>
                          </a:solidFill>
                          <a:effectLst/>
                          <a:latin typeface="Arial"/>
                          <a:ea typeface="Times New Roman"/>
                        </a:rPr>
                        <a:t>811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noProof="0" dirty="0" smtClean="0">
                          <a:solidFill>
                            <a:srgbClr val="000000"/>
                          </a:solidFill>
                          <a:effectLst/>
                          <a:latin typeface="Arial"/>
                          <a:ea typeface="Times New Roman"/>
                        </a:rPr>
                        <a:t>Activităţi de servicii suport combinate </a:t>
                      </a:r>
                      <a:endParaRPr lang="ro-RO" sz="1200" noProof="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812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curăţenie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821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secretariat şi servicii suport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823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organizare a expoziţiilor, târgurilor şi congreselor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ro-RO" sz="1200" b="1">
                          <a:solidFill>
                            <a:srgbClr val="000000"/>
                          </a:solidFill>
                          <a:effectLst/>
                          <a:latin typeface="Arial"/>
                          <a:ea typeface="Times New Roman"/>
                        </a:rPr>
                        <a:t>829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ro-RO" sz="1200" b="1" dirty="0">
                          <a:solidFill>
                            <a:srgbClr val="000000"/>
                          </a:solidFill>
                          <a:effectLst/>
                          <a:latin typeface="Arial"/>
                          <a:ea typeface="Times New Roman"/>
                        </a:rPr>
                        <a:t>Activităţi de servicii suport pentru întreprinderi n.c.a. </a:t>
                      </a:r>
                      <a:endParaRPr lang="ro-RO" sz="1200" dirty="0">
                        <a:solidFill>
                          <a:srgbClr val="000000"/>
                        </a:solidFill>
                        <a:effectLst/>
                        <a:latin typeface="Times New Roman"/>
                        <a:ea typeface="Times New Roman"/>
                      </a:endParaRPr>
                    </a:p>
                  </a:txBody>
                  <a:tcPr marL="68580" marR="68580" marT="0" marB="0"/>
                </a:tc>
              </a:tr>
              <a:tr h="226759">
                <a:tc>
                  <a:txBody>
                    <a:bodyPr/>
                    <a:lstStyle/>
                    <a:p>
                      <a:pPr>
                        <a:spcAft>
                          <a:spcPts val="0"/>
                        </a:spcAft>
                      </a:pPr>
                      <a:r>
                        <a:rPr lang="en-US" sz="1200" b="1">
                          <a:solidFill>
                            <a:srgbClr val="000000"/>
                          </a:solidFill>
                          <a:effectLst/>
                          <a:latin typeface="Arial"/>
                          <a:ea typeface="Times New Roman"/>
                        </a:rPr>
                        <a:t>900 </a:t>
                      </a:r>
                      <a:endParaRPr lang="ro-RO" sz="1200">
                        <a:solidFill>
                          <a:srgbClr val="000000"/>
                        </a:solidFill>
                        <a:effectLst/>
                        <a:latin typeface="Times New Roman"/>
                        <a:ea typeface="Times New Roman"/>
                      </a:endParaRPr>
                    </a:p>
                  </a:txBody>
                  <a:tcPr marL="68580" marR="68580" marT="0" marB="0"/>
                </a:tc>
                <a:tc>
                  <a:txBody>
                    <a:bodyPr/>
                    <a:lstStyle/>
                    <a:p>
                      <a:pPr>
                        <a:spcAft>
                          <a:spcPts val="0"/>
                        </a:spcAft>
                      </a:pPr>
                      <a:r>
                        <a:rPr lang="fr-FR" sz="1200" b="1" dirty="0" err="1">
                          <a:solidFill>
                            <a:srgbClr val="000000"/>
                          </a:solidFill>
                          <a:effectLst/>
                          <a:latin typeface="Arial"/>
                          <a:ea typeface="Times New Roman"/>
                        </a:rPr>
                        <a:t>Activităţi</a:t>
                      </a:r>
                      <a:r>
                        <a:rPr lang="fr-FR" sz="1200" b="1" dirty="0">
                          <a:solidFill>
                            <a:srgbClr val="000000"/>
                          </a:solidFill>
                          <a:effectLst/>
                          <a:latin typeface="Arial"/>
                          <a:ea typeface="Times New Roman"/>
                        </a:rPr>
                        <a:t> de </a:t>
                      </a:r>
                      <a:r>
                        <a:rPr lang="fr-FR" sz="1200" b="1" dirty="0" err="1">
                          <a:solidFill>
                            <a:srgbClr val="000000"/>
                          </a:solidFill>
                          <a:effectLst/>
                          <a:latin typeface="Arial"/>
                          <a:ea typeface="Times New Roman"/>
                        </a:rPr>
                        <a:t>creaţie</a:t>
                      </a:r>
                      <a:r>
                        <a:rPr lang="fr-FR" sz="1200" b="1" dirty="0">
                          <a:solidFill>
                            <a:srgbClr val="000000"/>
                          </a:solidFill>
                          <a:effectLst/>
                          <a:latin typeface="Arial"/>
                          <a:ea typeface="Times New Roman"/>
                        </a:rPr>
                        <a:t> </a:t>
                      </a:r>
                      <a:r>
                        <a:rPr lang="fr-FR" sz="1200" b="1" dirty="0" err="1">
                          <a:solidFill>
                            <a:srgbClr val="000000"/>
                          </a:solidFill>
                          <a:effectLst/>
                          <a:latin typeface="Arial"/>
                          <a:ea typeface="Times New Roman"/>
                        </a:rPr>
                        <a:t>şi</a:t>
                      </a:r>
                      <a:r>
                        <a:rPr lang="fr-FR" sz="1200" b="1" dirty="0">
                          <a:solidFill>
                            <a:srgbClr val="000000"/>
                          </a:solidFill>
                          <a:effectLst/>
                          <a:latin typeface="Arial"/>
                          <a:ea typeface="Times New Roman"/>
                        </a:rPr>
                        <a:t> </a:t>
                      </a:r>
                      <a:r>
                        <a:rPr lang="fr-FR" sz="1200" b="1" dirty="0" err="1">
                          <a:solidFill>
                            <a:srgbClr val="000000"/>
                          </a:solidFill>
                          <a:effectLst/>
                          <a:latin typeface="Arial"/>
                          <a:ea typeface="Times New Roman"/>
                        </a:rPr>
                        <a:t>interpretare</a:t>
                      </a:r>
                      <a:r>
                        <a:rPr lang="fr-FR" sz="1200" b="1" dirty="0">
                          <a:solidFill>
                            <a:srgbClr val="000000"/>
                          </a:solidFill>
                          <a:effectLst/>
                          <a:latin typeface="Arial"/>
                          <a:ea typeface="Times New Roman"/>
                        </a:rPr>
                        <a:t> </a:t>
                      </a:r>
                      <a:r>
                        <a:rPr lang="fr-FR" sz="1200" b="1" dirty="0" err="1">
                          <a:solidFill>
                            <a:srgbClr val="000000"/>
                          </a:solidFill>
                          <a:effectLst/>
                          <a:latin typeface="Arial"/>
                          <a:ea typeface="Times New Roman"/>
                        </a:rPr>
                        <a:t>artistică</a:t>
                      </a:r>
                      <a:endParaRPr lang="ro-RO" sz="1200" dirty="0">
                        <a:solidFill>
                          <a:srgbClr val="000000"/>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274264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147248" cy="792088"/>
          </a:xfrm>
        </p:spPr>
        <p:txBody>
          <a:bodyPr>
            <a:normAutofit/>
          </a:bodyPr>
          <a:lstStyle/>
          <a:p>
            <a:r>
              <a:rPr lang="ro-RO" sz="3200" b="1" u="sng" dirty="0" smtClean="0"/>
              <a:t>Procesul de selecție</a:t>
            </a:r>
            <a:endParaRPr lang="ro-RO" sz="3200" b="1" u="sng" dirty="0"/>
          </a:p>
        </p:txBody>
      </p:sp>
      <p:sp>
        <p:nvSpPr>
          <p:cNvPr id="4" name="Text Placeholder 3"/>
          <p:cNvSpPr>
            <a:spLocks noGrp="1"/>
          </p:cNvSpPr>
          <p:nvPr>
            <p:ph type="body" sz="half" idx="2"/>
          </p:nvPr>
        </p:nvSpPr>
        <p:spPr>
          <a:xfrm>
            <a:off x="467544" y="1268760"/>
            <a:ext cx="8147248" cy="5112568"/>
          </a:xfrm>
        </p:spPr>
        <p:txBody>
          <a:bodyPr>
            <a:noAutofit/>
          </a:bodyPr>
          <a:lstStyle/>
          <a:p>
            <a:pPr algn="just"/>
            <a:r>
              <a:rPr lang="vi-VN" sz="2000" spc="-100" dirty="0" smtClean="0">
                <a:solidFill>
                  <a:srgbClr val="1F4AA1"/>
                </a:solidFill>
                <a:latin typeface="Calibri" pitchFamily="34" charset="0"/>
                <a:cs typeface="Calibri" pitchFamily="34" charset="0"/>
              </a:rPr>
              <a:t>Selecția proiectelor va fi organizată pe baza următoarelor principii:</a:t>
            </a:r>
            <a:r>
              <a:rPr lang="ro-RO" sz="2000" spc="-100" dirty="0" smtClean="0">
                <a:solidFill>
                  <a:srgbClr val="1F4AA1"/>
                </a:solidFill>
                <a:latin typeface="Calibri" pitchFamily="34" charset="0"/>
                <a:cs typeface="Calibri" pitchFamily="34" charset="0"/>
              </a:rPr>
              <a:t>		</a:t>
            </a:r>
          </a:p>
          <a:p>
            <a:pPr algn="just"/>
            <a:r>
              <a:rPr lang="vi-VN" sz="2000" spc="-100" dirty="0" smtClean="0">
                <a:solidFill>
                  <a:srgbClr val="1F4AA1"/>
                </a:solidFill>
                <a:latin typeface="Calibri" pitchFamily="34" charset="0"/>
                <a:cs typeface="Calibri" pitchFamily="34" charset="0"/>
              </a:rPr>
              <a:t>•	Organizarea de sesiuni anuale continue de depunere a proiectelor cu un buget anual predefinit, cu selecţie lunară/trimestrială;</a:t>
            </a:r>
          </a:p>
          <a:p>
            <a:pPr algn="just"/>
            <a:r>
              <a:rPr lang="vi-VN" sz="2000" spc="-100" dirty="0" smtClean="0">
                <a:solidFill>
                  <a:srgbClr val="1F4AA1"/>
                </a:solidFill>
                <a:latin typeface="Calibri" pitchFamily="34" charset="0"/>
                <a:cs typeface="Calibri" pitchFamily="34" charset="0"/>
              </a:rPr>
              <a:t>•	Prioritate în evaluare/selecție pentru proiectele cu punctajul cel mai mare la începutul anului;</a:t>
            </a:r>
          </a:p>
          <a:p>
            <a:pPr algn="just"/>
            <a:r>
              <a:rPr lang="vi-VN" sz="2000" spc="-100" dirty="0" smtClean="0">
                <a:solidFill>
                  <a:srgbClr val="1F4AA1"/>
                </a:solidFill>
                <a:latin typeface="Calibri" pitchFamily="34" charset="0"/>
                <a:cs typeface="Calibri" pitchFamily="34" charset="0"/>
              </a:rPr>
              <a:t>•	Respectarea pragului minim pe parcursul </a:t>
            </a:r>
            <a:r>
              <a:rPr lang="ro-RO" sz="2000" spc="-100" dirty="0" smtClean="0">
                <a:solidFill>
                  <a:srgbClr val="1F4AA1"/>
                </a:solidFill>
                <a:latin typeface="Calibri" pitchFamily="34" charset="0"/>
                <a:cs typeface="Calibri" pitchFamily="34" charset="0"/>
              </a:rPr>
              <a:t> </a:t>
            </a:r>
            <a:r>
              <a:rPr lang="vi-VN" sz="2000" spc="-100" dirty="0" smtClean="0">
                <a:solidFill>
                  <a:srgbClr val="1F4AA1"/>
                </a:solidFill>
                <a:latin typeface="Calibri" pitchFamily="34" charset="0"/>
                <a:cs typeface="Calibri" pitchFamily="34" charset="0"/>
              </a:rPr>
              <a:t>anului</a:t>
            </a:r>
            <a:r>
              <a:rPr lang="ro-RO" sz="2000" spc="-100" dirty="0" smtClean="0">
                <a:solidFill>
                  <a:srgbClr val="1F4AA1"/>
                </a:solidFill>
                <a:latin typeface="Calibri" pitchFamily="34" charset="0"/>
                <a:cs typeface="Calibri" pitchFamily="34" charset="0"/>
              </a:rPr>
              <a:t>		</a:t>
            </a:r>
          </a:p>
          <a:p>
            <a:pPr algn="just"/>
            <a:r>
              <a:rPr lang="ro-RO" sz="2000" spc="-100" dirty="0" smtClean="0">
                <a:solidFill>
                  <a:srgbClr val="1F4AA1"/>
                </a:solidFill>
                <a:latin typeface="Calibri" pitchFamily="34" charset="0"/>
                <a:cs typeface="Calibri" pitchFamily="34" charset="0"/>
              </a:rPr>
              <a:t>	</a:t>
            </a:r>
          </a:p>
          <a:p>
            <a:pPr algn="just"/>
            <a:r>
              <a:rPr lang="ro-RO" sz="2000" spc="-100" dirty="0">
                <a:solidFill>
                  <a:srgbClr val="1F4AA1"/>
                </a:solidFill>
                <a:latin typeface="Calibri" pitchFamily="34" charset="0"/>
                <a:cs typeface="Calibri" pitchFamily="34" charset="0"/>
              </a:rPr>
              <a:t>	</a:t>
            </a:r>
            <a:r>
              <a:rPr lang="vi-VN" sz="2000" spc="-100" dirty="0" smtClean="0">
                <a:solidFill>
                  <a:srgbClr val="1F4AA1"/>
                </a:solidFill>
                <a:latin typeface="Calibri" pitchFamily="34" charset="0"/>
                <a:cs typeface="Calibri" pitchFamily="34" charset="0"/>
              </a:rPr>
              <a:t>Evaluarea proiectelor se realizează lunar pentru proiectele ce au un punctaj estimat (autoevaluare/prescoring) mai mare sau egal decât pragul de calitate lunar, de către experţii evaluatori din cadrul AFIR, în baza procedurilor de evaluare cuprinse în manualele de proceduri aprobate prin ordin al ministrului agriculturii şi dezvoltării rurale.</a:t>
            </a:r>
            <a:endParaRPr lang="ro-RO" sz="2000" spc="-100" dirty="0" smtClean="0">
              <a:solidFill>
                <a:srgbClr val="1F4AA1"/>
              </a:solidFill>
              <a:latin typeface="Calibri" pitchFamily="34" charset="0"/>
              <a:cs typeface="Calibri" pitchFamily="34" charset="0"/>
            </a:endParaRPr>
          </a:p>
          <a:p>
            <a:pPr algn="just"/>
            <a:r>
              <a:rPr lang="ro-RO" sz="2000" spc="-100" dirty="0" smtClean="0">
                <a:solidFill>
                  <a:srgbClr val="1F4AA1"/>
                </a:solidFill>
                <a:latin typeface="Calibri" pitchFamily="34" charset="0"/>
                <a:cs typeface="Calibri" pitchFamily="34" charset="0"/>
              </a:rPr>
              <a:t>	</a:t>
            </a:r>
            <a:r>
              <a:rPr lang="vi-VN" sz="2000" spc="-100" dirty="0" smtClean="0">
                <a:solidFill>
                  <a:srgbClr val="1F4AA1"/>
                </a:solidFill>
                <a:latin typeface="Calibri" pitchFamily="34" charset="0"/>
                <a:cs typeface="Calibri" pitchFamily="34" charset="0"/>
              </a:rPr>
              <a:t>În situaţia în care în momentul evaluării se constată că solicitantul şi-a estimat punctajul (autoevaluare/prescoring) cu mai  mult de 20% față de punctajul stabilit de AFIR, aceştia vor intra în procesul de selecţie în raportul de selecție final al sesiunii din anul respectiv. </a:t>
            </a:r>
            <a:endParaRPr lang="ro-RO" sz="2000" spc="-100" dirty="0" smtClean="0">
              <a:solidFill>
                <a:srgbClr val="1F4AA1"/>
              </a:solidFill>
              <a:latin typeface="Calibri" pitchFamily="34" charset="0"/>
              <a:cs typeface="Calibri" pitchFamily="34" charset="0"/>
            </a:endParaRPr>
          </a:p>
        </p:txBody>
      </p:sp>
      <p:sp>
        <p:nvSpPr>
          <p:cNvPr id="5" name="Slide Number Placeholder 4"/>
          <p:cNvSpPr>
            <a:spLocks noGrp="1"/>
          </p:cNvSpPr>
          <p:nvPr>
            <p:ph type="sldNum" sz="quarter" idx="12"/>
          </p:nvPr>
        </p:nvSpPr>
        <p:spPr/>
        <p:txBody>
          <a:bodyPr/>
          <a:lstStyle/>
          <a:p>
            <a:fld id="{9B3F2014-9949-416B-9F83-F7228D2D6A4C}" type="slidenum">
              <a:rPr lang="ro-RO" smtClean="0"/>
              <a:t>25</a:t>
            </a:fld>
            <a:endParaRPr lang="ro-RO"/>
          </a:p>
        </p:txBody>
      </p:sp>
    </p:spTree>
    <p:extLst>
      <p:ext uri="{BB962C8B-B14F-4D97-AF65-F5344CB8AC3E}">
        <p14:creationId xmlns:p14="http://schemas.microsoft.com/office/powerpoint/2010/main" val="229152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7-11-2011_bran-moeciu-rucar-pensiunea-katharina"/>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0" y="-1"/>
            <a:ext cx="4838700" cy="3314701"/>
          </a:xfrm>
          <a:prstGeom prst="rect">
            <a:avLst/>
          </a:prstGeom>
          <a:noFill/>
          <a:ln>
            <a:noFill/>
          </a:ln>
        </p:spPr>
      </p:pic>
      <p:pic>
        <p:nvPicPr>
          <p:cNvPr id="3" name="Picture 2" descr="118843_mestesuguri-traditionale-olaritul"/>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4838700" y="0"/>
            <a:ext cx="4305301" cy="3314700"/>
          </a:xfrm>
          <a:prstGeom prst="rect">
            <a:avLst/>
          </a:prstGeom>
          <a:noFill/>
          <a:ln>
            <a:noFill/>
          </a:ln>
        </p:spPr>
      </p:pic>
      <p:pic>
        <p:nvPicPr>
          <p:cNvPr id="5" name="Picture 4" descr="cow_0775"/>
          <p:cNvPicPr>
            <a:picLocks noGrp="1" noChangeAspect="1"/>
          </p:cNvPicPr>
          <p:nvPr isPhoto="1"/>
        </p:nvPicPr>
        <p:blipFill>
          <a:blip r:embed="rId5" cstate="print">
            <a:lum/>
            <a:extLst>
              <a:ext uri="{28A0092B-C50C-407E-A947-70E740481C1C}">
                <a14:useLocalDpi xmlns:a14="http://schemas.microsoft.com/office/drawing/2010/main" val="0"/>
              </a:ext>
            </a:extLst>
          </a:blip>
          <a:stretch>
            <a:fillRect/>
          </a:stretch>
        </p:blipFill>
        <p:spPr>
          <a:xfrm>
            <a:off x="4838701" y="3314701"/>
            <a:ext cx="4305300" cy="3601242"/>
          </a:xfrm>
          <a:prstGeom prst="rect">
            <a:avLst/>
          </a:prstGeom>
          <a:noFill/>
          <a:ln>
            <a:noFill/>
          </a:ln>
        </p:spPr>
      </p:pic>
      <p:pic>
        <p:nvPicPr>
          <p:cNvPr id="7" name="Picture 6" descr="mester-popular-2"/>
          <p:cNvPicPr>
            <a:picLocks noGrp="1" noChangeAspect="1"/>
          </p:cNvPicPr>
          <p:nvPr isPhoto="1"/>
        </p:nvPicPr>
        <p:blipFill>
          <a:blip r:embed="rId6" cstate="print">
            <a:lum contrast="5000"/>
            <a:extLst>
              <a:ext uri="{28A0092B-C50C-407E-A947-70E740481C1C}">
                <a14:useLocalDpi xmlns:a14="http://schemas.microsoft.com/office/drawing/2010/main" val="0"/>
              </a:ext>
            </a:extLst>
          </a:blip>
          <a:stretch>
            <a:fillRect/>
          </a:stretch>
        </p:blipFill>
        <p:spPr>
          <a:xfrm>
            <a:off x="0" y="3314701"/>
            <a:ext cx="4838700" cy="3543300"/>
          </a:xfrm>
          <a:prstGeom prst="rect">
            <a:avLst/>
          </a:prstGeom>
          <a:noFill/>
          <a:ln>
            <a:noFill/>
          </a:ln>
        </p:spPr>
      </p:pic>
      <p:sp>
        <p:nvSpPr>
          <p:cNvPr id="4" name="TextBox 3"/>
          <p:cNvSpPr txBox="1"/>
          <p:nvPr/>
        </p:nvSpPr>
        <p:spPr>
          <a:xfrm>
            <a:off x="827584" y="2374175"/>
            <a:ext cx="7632848" cy="1938992"/>
          </a:xfrm>
          <a:prstGeom prst="rect">
            <a:avLst/>
          </a:prstGeom>
          <a:noFill/>
        </p:spPr>
        <p:txBody>
          <a:bodyPr wrap="square" rtlCol="0">
            <a:spAutoFit/>
          </a:bodyPr>
          <a:lstStyle/>
          <a:p>
            <a:pPr algn="ctr"/>
            <a:r>
              <a:rPr lang="ro-RO" sz="6000" b="1" dirty="0" smtClean="0">
                <a:solidFill>
                  <a:schemeClr val="bg1"/>
                </a:solidFill>
              </a:rPr>
              <a:t>DEZVOLTAREA LOCALĂ LEADER</a:t>
            </a:r>
            <a:endParaRPr lang="ro-RO" sz="6000" b="1" dirty="0">
              <a:solidFill>
                <a:schemeClr val="bg1"/>
              </a:solidFill>
            </a:endParaRPr>
          </a:p>
        </p:txBody>
      </p:sp>
      <p:sp>
        <p:nvSpPr>
          <p:cNvPr id="6" name="Slide Number Placeholder 5"/>
          <p:cNvSpPr>
            <a:spLocks noGrp="1"/>
          </p:cNvSpPr>
          <p:nvPr>
            <p:ph type="sldNum" sz="quarter" idx="12"/>
          </p:nvPr>
        </p:nvSpPr>
        <p:spPr/>
        <p:txBody>
          <a:bodyPr/>
          <a:lstStyle/>
          <a:p>
            <a:fld id="{9B3F2014-9949-416B-9F83-F7228D2D6A4C}" type="slidenum">
              <a:rPr lang="ro-RO" smtClean="0"/>
              <a:t>26</a:t>
            </a:fld>
            <a:endParaRPr lang="ro-RO"/>
          </a:p>
        </p:txBody>
      </p:sp>
    </p:spTree>
    <p:extLst>
      <p:ext uri="{BB962C8B-B14F-4D97-AF65-F5344CB8AC3E}">
        <p14:creationId xmlns:p14="http://schemas.microsoft.com/office/powerpoint/2010/main" val="1456856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36430" y="1647649"/>
            <a:ext cx="8578970" cy="1200329"/>
          </a:xfrm>
          <a:prstGeom prst="rect">
            <a:avLst/>
          </a:prstGeom>
        </p:spPr>
        <p:txBody>
          <a:bodyPr wrap="square">
            <a:spAutoFit/>
          </a:bodyPr>
          <a:lstStyle/>
          <a:p>
            <a:r>
              <a:rPr lang="pt-BR" sz="3600" b="1" dirty="0">
                <a:solidFill>
                  <a:prstClr val="black"/>
                </a:solidFill>
                <a:latin typeface="Times New Roman" pitchFamily="18" charset="0"/>
                <a:cs typeface="Times New Roman" pitchFamily="18" charset="0"/>
              </a:rPr>
              <a:t> </a:t>
            </a:r>
            <a:endParaRPr lang="ro-RO" dirty="0">
              <a:solidFill>
                <a:prstClr val="black"/>
              </a:solidFill>
            </a:endParaRPr>
          </a:p>
          <a:p>
            <a:pPr algn="ctr"/>
            <a:endParaRPr lang="en-US" dirty="0">
              <a:solidFill>
                <a:prstClr val="black"/>
              </a:solidFill>
            </a:endParaRPr>
          </a:p>
          <a:p>
            <a:pPr marL="285750" indent="-285750"/>
            <a:r>
              <a:rPr lang="en-US" dirty="0">
                <a:solidFill>
                  <a:prstClr val="black"/>
                </a:solidFill>
              </a:rPr>
              <a:t> </a:t>
            </a:r>
            <a:endParaRPr lang="en-GB" dirty="0">
              <a:solidFill>
                <a:prstClr val="black"/>
              </a:solidFill>
            </a:endParaRPr>
          </a:p>
        </p:txBody>
      </p:sp>
      <p:sp>
        <p:nvSpPr>
          <p:cNvPr id="2" name="Rounded Rectangle 1"/>
          <p:cNvSpPr/>
          <p:nvPr/>
        </p:nvSpPr>
        <p:spPr>
          <a:xfrm>
            <a:off x="524056" y="980728"/>
            <a:ext cx="4101859" cy="49429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o-RO" sz="2000" b="1" i="1" dirty="0">
                <a:solidFill>
                  <a:prstClr val="black"/>
                </a:solidFill>
                <a:latin typeface="Calibri" panose="020F0502020204030204" pitchFamily="34" charset="0"/>
                <a:cs typeface="Times New Roman" pitchFamily="18" charset="0"/>
              </a:rPr>
              <a:t>Ce sunt Grupurile de Acţiune </a:t>
            </a:r>
            <a:r>
              <a:rPr lang="ro-RO" b="1" i="1" dirty="0">
                <a:solidFill>
                  <a:prstClr val="black"/>
                </a:solidFill>
                <a:latin typeface="Calibri" panose="020F0502020204030204" pitchFamily="34" charset="0"/>
                <a:cs typeface="Times New Roman" pitchFamily="18" charset="0"/>
              </a:rPr>
              <a:t>Locală</a:t>
            </a:r>
            <a:r>
              <a:rPr lang="ro-RO" sz="2000" b="1" i="1" dirty="0">
                <a:solidFill>
                  <a:prstClr val="black"/>
                </a:solidFill>
                <a:latin typeface="Calibri" panose="020F0502020204030204" pitchFamily="34" charset="0"/>
                <a:cs typeface="Times New Roman" pitchFamily="18" charset="0"/>
              </a:rPr>
              <a:t>?</a:t>
            </a:r>
          </a:p>
          <a:p>
            <a:r>
              <a:rPr lang="ro-RO" sz="2000" dirty="0">
                <a:solidFill>
                  <a:prstClr val="white"/>
                </a:solidFill>
                <a:latin typeface="Calibri" panose="020F0502020204030204" pitchFamily="34" charset="0"/>
                <a:cs typeface="Times New Roman" pitchFamily="18" charset="0"/>
              </a:rPr>
              <a:t>- </a:t>
            </a:r>
            <a:r>
              <a:rPr lang="ro-RO" sz="2000" b="1" dirty="0">
                <a:solidFill>
                  <a:prstClr val="black"/>
                </a:solidFill>
                <a:latin typeface="Calibri" panose="020F0502020204030204" pitchFamily="34" charset="0"/>
                <a:cs typeface="Times New Roman" pitchFamily="18" charset="0"/>
              </a:rPr>
              <a:t>parteneriate privat–publice active</a:t>
            </a:r>
            <a:r>
              <a:rPr lang="ro-RO" sz="2000" dirty="0">
                <a:solidFill>
                  <a:prstClr val="black"/>
                </a:solidFill>
                <a:latin typeface="Calibri" panose="020F0502020204030204" pitchFamily="34" charset="0"/>
                <a:cs typeface="Times New Roman" pitchFamily="18" charset="0"/>
              </a:rPr>
              <a:t> -reprezentanți ai sectorului </a:t>
            </a:r>
            <a:r>
              <a:rPr lang="ro-RO" sz="2000" b="1" dirty="0">
                <a:solidFill>
                  <a:prstClr val="black"/>
                </a:solidFill>
                <a:latin typeface="Calibri" panose="020F0502020204030204" pitchFamily="34" charset="0"/>
                <a:cs typeface="Times New Roman" pitchFamily="18" charset="0"/>
              </a:rPr>
              <a:t>public</a:t>
            </a:r>
            <a:r>
              <a:rPr lang="ro-RO" sz="2000" dirty="0">
                <a:solidFill>
                  <a:prstClr val="black"/>
                </a:solidFill>
                <a:latin typeface="Calibri" panose="020F0502020204030204" pitchFamily="34" charset="0"/>
                <a:cs typeface="Times New Roman" pitchFamily="18" charset="0"/>
              </a:rPr>
              <a:t>, sectorului </a:t>
            </a:r>
            <a:r>
              <a:rPr lang="ro-RO" sz="2000" b="1" dirty="0">
                <a:solidFill>
                  <a:prstClr val="black"/>
                </a:solidFill>
                <a:latin typeface="Calibri" panose="020F0502020204030204" pitchFamily="34" charset="0"/>
                <a:cs typeface="Times New Roman" pitchFamily="18" charset="0"/>
              </a:rPr>
              <a:t>privat</a:t>
            </a:r>
            <a:r>
              <a:rPr lang="ro-RO" sz="2000" dirty="0">
                <a:solidFill>
                  <a:prstClr val="black"/>
                </a:solidFill>
                <a:latin typeface="Calibri" panose="020F0502020204030204" pitchFamily="34" charset="0"/>
                <a:cs typeface="Times New Roman" pitchFamily="18" charset="0"/>
              </a:rPr>
              <a:t> și </a:t>
            </a:r>
            <a:r>
              <a:rPr lang="ro-RO" sz="2000" b="1" dirty="0">
                <a:solidFill>
                  <a:prstClr val="black"/>
                </a:solidFill>
                <a:latin typeface="Calibri" panose="020F0502020204030204" pitchFamily="34" charset="0"/>
                <a:cs typeface="Times New Roman" pitchFamily="18" charset="0"/>
              </a:rPr>
              <a:t>societății civile</a:t>
            </a:r>
            <a:r>
              <a:rPr lang="ro-RO" sz="2000" dirty="0">
                <a:solidFill>
                  <a:prstClr val="black"/>
                </a:solidFill>
                <a:latin typeface="Calibri" panose="020F0502020204030204" pitchFamily="34" charset="0"/>
                <a:cs typeface="Times New Roman" pitchFamily="18" charset="0"/>
              </a:rPr>
              <a:t>, desemnați dintr-un teritoriu rural continuu şi omogen, </a:t>
            </a:r>
          </a:p>
          <a:p>
            <a:r>
              <a:rPr lang="ro-RO" sz="2000" dirty="0">
                <a:solidFill>
                  <a:prstClr val="white"/>
                </a:solidFill>
                <a:latin typeface="Calibri" panose="020F0502020204030204" pitchFamily="34" charset="0"/>
                <a:cs typeface="Times New Roman" pitchFamily="18" charset="0"/>
              </a:rPr>
              <a:t>-</a:t>
            </a:r>
            <a:r>
              <a:rPr lang="ro-RO" sz="2000" dirty="0">
                <a:solidFill>
                  <a:prstClr val="black"/>
                </a:solidFill>
                <a:latin typeface="Calibri" panose="020F0502020204030204" pitchFamily="34" charset="0"/>
                <a:cs typeface="Times New Roman" pitchFamily="18" charset="0"/>
              </a:rPr>
              <a:t> </a:t>
            </a:r>
            <a:r>
              <a:rPr lang="ro-RO" sz="2000" b="1" dirty="0">
                <a:solidFill>
                  <a:prstClr val="black"/>
                </a:solidFill>
                <a:latin typeface="Calibri" panose="020F0502020204030204" pitchFamily="34" charset="0"/>
                <a:cs typeface="Times New Roman" pitchFamily="18" charset="0"/>
              </a:rPr>
              <a:t>partenerii economici privați</a:t>
            </a:r>
            <a:r>
              <a:rPr lang="ro-RO" sz="2000" dirty="0">
                <a:solidFill>
                  <a:prstClr val="black"/>
                </a:solidFill>
                <a:latin typeface="Calibri" panose="020F0502020204030204" pitchFamily="34" charset="0"/>
                <a:cs typeface="Times New Roman" pitchFamily="18" charset="0"/>
              </a:rPr>
              <a:t>, precum și alți reprezentanți ai </a:t>
            </a:r>
            <a:r>
              <a:rPr lang="ro-RO" sz="2000" b="1" dirty="0">
                <a:solidFill>
                  <a:prstClr val="black"/>
                </a:solidFill>
                <a:latin typeface="Calibri" panose="020F0502020204030204" pitchFamily="34" charset="0"/>
                <a:cs typeface="Times New Roman" pitchFamily="18" charset="0"/>
              </a:rPr>
              <a:t>societății civile </a:t>
            </a:r>
            <a:r>
              <a:rPr lang="ro-RO" sz="2000" dirty="0">
                <a:solidFill>
                  <a:prstClr val="black"/>
                </a:solidFill>
                <a:latin typeface="Calibri" panose="020F0502020204030204" pitchFamily="34" charset="0"/>
                <a:cs typeface="Times New Roman" pitchFamily="18" charset="0"/>
              </a:rPr>
              <a:t>vor reprezenta cel puțin </a:t>
            </a:r>
            <a:r>
              <a:rPr lang="ro-RO" sz="2000" b="1" dirty="0">
                <a:solidFill>
                  <a:prstClr val="black"/>
                </a:solidFill>
                <a:latin typeface="Calibri" panose="020F0502020204030204" pitchFamily="34" charset="0"/>
                <a:cs typeface="Times New Roman" pitchFamily="18" charset="0"/>
              </a:rPr>
              <a:t>51%</a:t>
            </a:r>
            <a:r>
              <a:rPr lang="ro-RO" sz="2000" dirty="0">
                <a:solidFill>
                  <a:prstClr val="black"/>
                </a:solidFill>
                <a:latin typeface="Calibri" panose="020F0502020204030204" pitchFamily="34" charset="0"/>
                <a:cs typeface="Times New Roman" pitchFamily="18" charset="0"/>
              </a:rPr>
              <a:t> atât la nivelul parteneriatului cât și la nivel decizional</a:t>
            </a:r>
            <a:r>
              <a:rPr lang="ro-RO" sz="2000" dirty="0" smtClean="0">
                <a:solidFill>
                  <a:prstClr val="black"/>
                </a:solidFill>
                <a:latin typeface="Calibri" panose="020F0502020204030204" pitchFamily="34" charset="0"/>
                <a:cs typeface="Times New Roman" pitchFamily="18" charset="0"/>
              </a:rPr>
              <a:t>;</a:t>
            </a:r>
            <a:endParaRPr lang="ro-RO" sz="2000" dirty="0">
              <a:solidFill>
                <a:prstClr val="black"/>
              </a:solidFill>
              <a:latin typeface="Calibri" panose="020F0502020204030204" pitchFamily="34" charset="0"/>
              <a:cs typeface="Times New Roman" pitchFamily="18" charset="0"/>
            </a:endParaRPr>
          </a:p>
        </p:txBody>
      </p:sp>
      <p:sp>
        <p:nvSpPr>
          <p:cNvPr id="3" name="Rounded Rectangle 2"/>
          <p:cNvSpPr/>
          <p:nvPr/>
        </p:nvSpPr>
        <p:spPr>
          <a:xfrm>
            <a:off x="4956983" y="980728"/>
            <a:ext cx="3836598" cy="48545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o-RO" sz="2000" b="1" i="1" dirty="0">
                <a:solidFill>
                  <a:prstClr val="black"/>
                </a:solidFill>
                <a:latin typeface="Calibri" panose="020F0502020204030204" pitchFamily="34" charset="0"/>
                <a:cs typeface="Times New Roman" pitchFamily="18" charset="0"/>
              </a:rPr>
              <a:t>Care este aria de aplicabilitate a strategiilor de dezvoltare locale (SDL)?</a:t>
            </a:r>
          </a:p>
          <a:p>
            <a:pPr algn="just"/>
            <a:r>
              <a:rPr lang="ro-RO" sz="2000" dirty="0">
                <a:solidFill>
                  <a:prstClr val="black"/>
                </a:solidFill>
                <a:latin typeface="Calibri" panose="020F0502020204030204" pitchFamily="34" charset="0"/>
                <a:cs typeface="Times New Roman" pitchFamily="18" charset="0"/>
              </a:rPr>
              <a:t>- teritorii cu o populație cuprinsă între </a:t>
            </a:r>
            <a:r>
              <a:rPr lang="ro-RO" sz="2000" b="1" dirty="0">
                <a:solidFill>
                  <a:prstClr val="black"/>
                </a:solidFill>
                <a:latin typeface="Calibri" panose="020F0502020204030204" pitchFamily="34" charset="0"/>
                <a:cs typeface="Times New Roman" pitchFamily="18" charset="0"/>
              </a:rPr>
              <a:t>10.000 – 100.000 de locuitori</a:t>
            </a:r>
            <a:r>
              <a:rPr lang="ro-RO" sz="2000" dirty="0">
                <a:solidFill>
                  <a:prstClr val="black"/>
                </a:solidFill>
                <a:latin typeface="Calibri" panose="020F0502020204030204" pitchFamily="34" charset="0"/>
                <a:cs typeface="Times New Roman" pitchFamily="18" charset="0"/>
              </a:rPr>
              <a:t>, inclusiv în orașele mici cu o populație de maximum </a:t>
            </a:r>
            <a:r>
              <a:rPr lang="ro-RO" sz="2000" b="1" dirty="0">
                <a:solidFill>
                  <a:prstClr val="black"/>
                </a:solidFill>
                <a:latin typeface="Calibri" panose="020F0502020204030204" pitchFamily="34" charset="0"/>
                <a:cs typeface="Times New Roman" pitchFamily="18" charset="0"/>
              </a:rPr>
              <a:t>20.000 de locuitori</a:t>
            </a:r>
            <a:r>
              <a:rPr lang="ro-RO" sz="2000" dirty="0">
                <a:solidFill>
                  <a:prstClr val="black"/>
                </a:solidFill>
                <a:latin typeface="Calibri" panose="020F0502020204030204" pitchFamily="34" charset="0"/>
                <a:cs typeface="Times New Roman" pitchFamily="18" charset="0"/>
              </a:rPr>
              <a:t>; </a:t>
            </a:r>
          </a:p>
          <a:p>
            <a:pPr algn="just"/>
            <a:r>
              <a:rPr lang="ro-RO" dirty="0">
                <a:solidFill>
                  <a:prstClr val="black"/>
                </a:solidFill>
                <a:latin typeface="Calibri" panose="020F0502020204030204" pitchFamily="34" charset="0"/>
              </a:rPr>
              <a:t>- </a:t>
            </a:r>
            <a:r>
              <a:rPr lang="ro-RO" sz="2000" dirty="0">
                <a:solidFill>
                  <a:prstClr val="black"/>
                </a:solidFill>
                <a:latin typeface="Calibri" panose="020F0502020204030204" pitchFamily="34" charset="0"/>
                <a:cs typeface="Times New Roman" pitchFamily="18" charset="0"/>
              </a:rPr>
              <a:t>pentru zona </a:t>
            </a:r>
            <a:r>
              <a:rPr lang="ro-RO" sz="2000" b="1" dirty="0">
                <a:solidFill>
                  <a:prstClr val="black"/>
                </a:solidFill>
                <a:latin typeface="Calibri" panose="020F0502020204030204" pitchFamily="34" charset="0"/>
                <a:cs typeface="Times New Roman" pitchFamily="18" charset="0"/>
              </a:rPr>
              <a:t>Delta Dunării </a:t>
            </a:r>
            <a:r>
              <a:rPr lang="ro-RO" sz="2000" dirty="0">
                <a:solidFill>
                  <a:prstClr val="black"/>
                </a:solidFill>
                <a:latin typeface="Calibri" panose="020F0502020204030204" pitchFamily="34" charset="0"/>
                <a:cs typeface="Times New Roman" pitchFamily="18" charset="0"/>
              </a:rPr>
              <a:t>se va acepta un prag minim de </a:t>
            </a:r>
            <a:r>
              <a:rPr lang="ro-RO" sz="2000" b="1" dirty="0">
                <a:solidFill>
                  <a:prstClr val="black"/>
                </a:solidFill>
                <a:latin typeface="Calibri" panose="020F0502020204030204" pitchFamily="34" charset="0"/>
                <a:cs typeface="Times New Roman" pitchFamily="18" charset="0"/>
              </a:rPr>
              <a:t>5.000 locuitori</a:t>
            </a:r>
            <a:r>
              <a:rPr lang="ro-RO" sz="2000" dirty="0">
                <a:solidFill>
                  <a:prstClr val="black"/>
                </a:solidFill>
                <a:latin typeface="Calibri" panose="020F0502020204030204" pitchFamily="34" charset="0"/>
                <a:cs typeface="Times New Roman" pitchFamily="18" charset="0"/>
              </a:rPr>
              <a:t>;</a:t>
            </a:r>
          </a:p>
          <a:p>
            <a:pPr algn="just"/>
            <a:r>
              <a:rPr lang="ro-RO" sz="2000" dirty="0">
                <a:solidFill>
                  <a:prstClr val="black"/>
                </a:solidFill>
                <a:latin typeface="Calibri" panose="020F0502020204030204" pitchFamily="34" charset="0"/>
                <a:cs typeface="Times New Roman" pitchFamily="18" charset="0"/>
              </a:rPr>
              <a:t>- </a:t>
            </a:r>
            <a:r>
              <a:rPr lang="ro-RO" sz="2000" b="1" dirty="0">
                <a:solidFill>
                  <a:prstClr val="black"/>
                </a:solidFill>
                <a:latin typeface="Calibri" panose="020F0502020204030204" pitchFamily="34" charset="0"/>
                <a:cs typeface="Times New Roman" pitchFamily="18" charset="0"/>
              </a:rPr>
              <a:t>suprafața eligibilă LEADER </a:t>
            </a:r>
            <a:r>
              <a:rPr lang="ro-RO" sz="2000" dirty="0" smtClean="0">
                <a:solidFill>
                  <a:prstClr val="black"/>
                </a:solidFill>
                <a:latin typeface="Calibri" panose="020F0502020204030204" pitchFamily="34" charset="0"/>
                <a:cs typeface="Times New Roman" pitchFamily="18" charset="0"/>
              </a:rPr>
              <a:t>228.754 </a:t>
            </a:r>
            <a:r>
              <a:rPr lang="ro-RO" sz="2000" dirty="0">
                <a:solidFill>
                  <a:prstClr val="black"/>
                </a:solidFill>
                <a:latin typeface="Calibri" panose="020F0502020204030204" pitchFamily="34" charset="0"/>
                <a:cs typeface="Times New Roman" pitchFamily="18" charset="0"/>
              </a:rPr>
              <a:t>km², cu o </a:t>
            </a:r>
            <a:r>
              <a:rPr lang="ro-RO" sz="2000" b="1" dirty="0">
                <a:solidFill>
                  <a:prstClr val="black"/>
                </a:solidFill>
                <a:latin typeface="Calibri" panose="020F0502020204030204" pitchFamily="34" charset="0"/>
                <a:cs typeface="Times New Roman" pitchFamily="18" charset="0"/>
              </a:rPr>
              <a:t>populație de 11.359.703 </a:t>
            </a:r>
            <a:r>
              <a:rPr lang="ro-RO" sz="2000" dirty="0">
                <a:solidFill>
                  <a:prstClr val="black"/>
                </a:solidFill>
                <a:latin typeface="Calibri" panose="020F0502020204030204" pitchFamily="34" charset="0"/>
                <a:cs typeface="Times New Roman" pitchFamily="18" charset="0"/>
              </a:rPr>
              <a:t>locuitori</a:t>
            </a:r>
            <a:r>
              <a:rPr lang="ro-RO" sz="2000" dirty="0" smtClean="0">
                <a:solidFill>
                  <a:prstClr val="black"/>
                </a:solidFill>
                <a:latin typeface="Calibri" panose="020F0502020204030204" pitchFamily="34" charset="0"/>
                <a:cs typeface="Times New Roman" pitchFamily="18" charset="0"/>
              </a:rPr>
              <a:t>;</a:t>
            </a:r>
            <a:endParaRPr lang="ro-RO" sz="2000" dirty="0">
              <a:solidFill>
                <a:prstClr val="black"/>
              </a:solidFill>
              <a:latin typeface="Calibri" panose="020F0502020204030204"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9B3F2014-9949-416B-9F83-F7228D2D6A4C}" type="slidenum">
              <a:rPr lang="ro-RO" smtClean="0"/>
              <a:t>27</a:t>
            </a:fld>
            <a:endParaRPr lang="ro-RO"/>
          </a:p>
        </p:txBody>
      </p:sp>
    </p:spTree>
    <p:extLst>
      <p:ext uri="{BB962C8B-B14F-4D97-AF65-F5344CB8AC3E}">
        <p14:creationId xmlns:p14="http://schemas.microsoft.com/office/powerpoint/2010/main" val="379847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339134" y="332656"/>
            <a:ext cx="8578970" cy="6524863"/>
          </a:xfrm>
          <a:prstGeom prst="rect">
            <a:avLst/>
          </a:prstGeom>
        </p:spPr>
        <p:txBody>
          <a:bodyPr wrap="square">
            <a:spAutoFit/>
          </a:bodyPr>
          <a:lstStyle/>
          <a:p>
            <a:r>
              <a:rPr lang="pt-BR" sz="3600" b="1" dirty="0">
                <a:solidFill>
                  <a:prstClr val="black"/>
                </a:solidFill>
                <a:latin typeface="Calibri" panose="020F0502020204030204" pitchFamily="34" charset="0"/>
                <a:cs typeface="Times New Roman" pitchFamily="18" charset="0"/>
              </a:rPr>
              <a:t> </a:t>
            </a:r>
            <a:r>
              <a:rPr lang="ro-RO" sz="2400" b="1" dirty="0">
                <a:solidFill>
                  <a:prstClr val="black"/>
                </a:solidFill>
                <a:latin typeface="Calibri" panose="020F0502020204030204" pitchFamily="34" charset="0"/>
                <a:cs typeface="Times New Roman" pitchFamily="18" charset="0"/>
              </a:rPr>
              <a:t>În cadrul Măsurii 19 - Dezvoltarea </a:t>
            </a:r>
            <a:r>
              <a:rPr lang="ro-RO" sz="2400" b="1" dirty="0" smtClean="0">
                <a:solidFill>
                  <a:prstClr val="black"/>
                </a:solidFill>
                <a:latin typeface="Calibri" panose="020F0502020204030204" pitchFamily="34" charset="0"/>
                <a:cs typeface="Times New Roman" pitchFamily="18" charset="0"/>
              </a:rPr>
              <a:t>locală </a:t>
            </a:r>
            <a:r>
              <a:rPr lang="ro-RO" sz="2400" b="1" dirty="0">
                <a:solidFill>
                  <a:prstClr val="black"/>
                </a:solidFill>
                <a:latin typeface="Calibri" panose="020F0502020204030204" pitchFamily="34" charset="0"/>
                <a:cs typeface="Times New Roman" pitchFamily="18" charset="0"/>
              </a:rPr>
              <a:t>LEADER sunt sintetizate 4 Sub-Măsuri, respectiv:</a:t>
            </a:r>
          </a:p>
          <a:p>
            <a:r>
              <a:rPr lang="ro-RO" sz="2400" dirty="0">
                <a:solidFill>
                  <a:prstClr val="black"/>
                </a:solidFill>
                <a:latin typeface="Calibri" panose="020F0502020204030204" pitchFamily="34" charset="0"/>
                <a:cs typeface="Times New Roman" pitchFamily="18" charset="0"/>
              </a:rPr>
              <a:t> </a:t>
            </a:r>
          </a:p>
          <a:p>
            <a:pPr marL="742950" lvl="1" indent="-285750">
              <a:buFont typeface="Wingdings" pitchFamily="2" charset="2"/>
              <a:buChar char="q"/>
            </a:pPr>
            <a:r>
              <a:rPr lang="ro-RO" sz="2400" b="1" dirty="0">
                <a:solidFill>
                  <a:prstClr val="black"/>
                </a:solidFill>
                <a:latin typeface="Calibri" panose="020F0502020204030204" pitchFamily="34" charset="0"/>
                <a:cs typeface="Times New Roman" pitchFamily="18" charset="0"/>
              </a:rPr>
              <a:t>Sub-Măsura 19.1</a:t>
            </a:r>
            <a:r>
              <a:rPr lang="ro-RO" sz="2400" dirty="0">
                <a:solidFill>
                  <a:prstClr val="black"/>
                </a:solidFill>
                <a:latin typeface="Calibri" panose="020F0502020204030204" pitchFamily="34" charset="0"/>
                <a:cs typeface="Times New Roman" pitchFamily="18" charset="0"/>
              </a:rPr>
              <a:t> – Sprijin pregătitor  pentru  elaborarea Strategiilor de Dezvoltare Locală (SDL</a:t>
            </a:r>
            <a:r>
              <a:rPr lang="ro-RO" sz="2400" dirty="0" smtClean="0">
                <a:solidFill>
                  <a:prstClr val="black"/>
                </a:solidFill>
                <a:latin typeface="Calibri" panose="020F0502020204030204" pitchFamily="34" charset="0"/>
                <a:cs typeface="Times New Roman" pitchFamily="18" charset="0"/>
              </a:rPr>
              <a:t>)</a:t>
            </a:r>
          </a:p>
          <a:p>
            <a:pPr marL="742950" lvl="1" indent="-285750">
              <a:buFont typeface="Wingdings" pitchFamily="2" charset="2"/>
              <a:buChar char="q"/>
            </a:pPr>
            <a:endParaRPr lang="ro-RO" sz="2400" dirty="0" smtClean="0">
              <a:solidFill>
                <a:prstClr val="black"/>
              </a:solidFill>
              <a:latin typeface="Calibri" panose="020F0502020204030204" pitchFamily="34" charset="0"/>
              <a:cs typeface="Times New Roman" pitchFamily="18" charset="0"/>
            </a:endParaRPr>
          </a:p>
          <a:p>
            <a:pPr marL="742950" lvl="1" indent="-285750">
              <a:buFont typeface="Wingdings" pitchFamily="2" charset="2"/>
              <a:buChar char="q"/>
            </a:pPr>
            <a:endParaRPr lang="ro-RO" sz="2400" dirty="0">
              <a:solidFill>
                <a:prstClr val="black"/>
              </a:solidFill>
              <a:latin typeface="Calibri" panose="020F0502020204030204" pitchFamily="34" charset="0"/>
              <a:cs typeface="Times New Roman" pitchFamily="18" charset="0"/>
            </a:endParaRPr>
          </a:p>
          <a:p>
            <a:pPr marL="742950" lvl="1" indent="-285750">
              <a:buFont typeface="Wingdings" pitchFamily="2" charset="2"/>
              <a:buChar char="q"/>
            </a:pPr>
            <a:r>
              <a:rPr lang="ro-RO" sz="2400" b="1" dirty="0">
                <a:solidFill>
                  <a:prstClr val="black"/>
                </a:solidFill>
                <a:latin typeface="Calibri" panose="020F0502020204030204" pitchFamily="34" charset="0"/>
                <a:cs typeface="Times New Roman" pitchFamily="18" charset="0"/>
              </a:rPr>
              <a:t>Sub-Măsura 19.2</a:t>
            </a:r>
            <a:r>
              <a:rPr lang="ro-RO" sz="2400" dirty="0">
                <a:solidFill>
                  <a:prstClr val="black"/>
                </a:solidFill>
                <a:latin typeface="Calibri" panose="020F0502020204030204" pitchFamily="34" charset="0"/>
                <a:cs typeface="Times New Roman" pitchFamily="18" charset="0"/>
              </a:rPr>
              <a:t> – Sprijin pentru implementarea acțiunilor în cadrul strategiei de dezvoltare locală</a:t>
            </a:r>
          </a:p>
          <a:p>
            <a:endParaRPr lang="ro-RO" sz="1400" b="1" dirty="0">
              <a:solidFill>
                <a:prstClr val="black"/>
              </a:solidFill>
              <a:latin typeface="Calibri" panose="020F0502020204030204" pitchFamily="34" charset="0"/>
              <a:cs typeface="Times New Roman" pitchFamily="18" charset="0"/>
            </a:endParaRPr>
          </a:p>
          <a:p>
            <a:pPr marL="742950" lvl="1" indent="-285750">
              <a:buFont typeface="Wingdings" pitchFamily="2" charset="2"/>
              <a:buChar char="q"/>
            </a:pPr>
            <a:r>
              <a:rPr lang="ro-RO" sz="2400" b="1" dirty="0">
                <a:solidFill>
                  <a:prstClr val="black"/>
                </a:solidFill>
                <a:latin typeface="Calibri" panose="020F0502020204030204" pitchFamily="34" charset="0"/>
                <a:cs typeface="Times New Roman" pitchFamily="18" charset="0"/>
              </a:rPr>
              <a:t>Sub-Măsura 19.3</a:t>
            </a:r>
            <a:r>
              <a:rPr lang="ro-RO" sz="2400" dirty="0">
                <a:solidFill>
                  <a:prstClr val="black"/>
                </a:solidFill>
                <a:latin typeface="Calibri" panose="020F0502020204030204" pitchFamily="34" charset="0"/>
                <a:cs typeface="Times New Roman" pitchFamily="18" charset="0"/>
              </a:rPr>
              <a:t> – Pregătirea și implementarea activităților de cooperare ale grupurilor de acțiune </a:t>
            </a:r>
          </a:p>
          <a:p>
            <a:r>
              <a:rPr lang="ro-RO" sz="2400" dirty="0">
                <a:solidFill>
                  <a:prstClr val="black"/>
                </a:solidFill>
                <a:latin typeface="Calibri" panose="020F0502020204030204" pitchFamily="34" charset="0"/>
                <a:cs typeface="Times New Roman" pitchFamily="18" charset="0"/>
              </a:rPr>
              <a:t>locală (GAL)</a:t>
            </a:r>
          </a:p>
          <a:p>
            <a:endParaRPr lang="ro-RO" sz="1200" b="1" dirty="0">
              <a:solidFill>
                <a:prstClr val="black"/>
              </a:solidFill>
              <a:latin typeface="Calibri" panose="020F0502020204030204" pitchFamily="34" charset="0"/>
              <a:cs typeface="Times New Roman" pitchFamily="18" charset="0"/>
            </a:endParaRPr>
          </a:p>
          <a:p>
            <a:pPr marL="742950" lvl="1" indent="-285750">
              <a:buFont typeface="Wingdings" pitchFamily="2" charset="2"/>
              <a:buChar char="q"/>
            </a:pPr>
            <a:r>
              <a:rPr lang="ro-RO" sz="2400" b="1" dirty="0">
                <a:solidFill>
                  <a:prstClr val="black"/>
                </a:solidFill>
                <a:latin typeface="Calibri" panose="020F0502020204030204" pitchFamily="34" charset="0"/>
                <a:cs typeface="Times New Roman" pitchFamily="18" charset="0"/>
              </a:rPr>
              <a:t>Sub-Măsura 19.4</a:t>
            </a:r>
            <a:r>
              <a:rPr lang="ro-RO" sz="2400" dirty="0">
                <a:solidFill>
                  <a:prstClr val="black"/>
                </a:solidFill>
                <a:latin typeface="Calibri" panose="020F0502020204030204" pitchFamily="34" charset="0"/>
                <a:cs typeface="Times New Roman" pitchFamily="18" charset="0"/>
              </a:rPr>
              <a:t> – Sprijin pentru cheltuieli de funcționare și animare</a:t>
            </a:r>
          </a:p>
          <a:p>
            <a:pPr algn="ctr"/>
            <a:endParaRPr lang="en-US" sz="2000" dirty="0">
              <a:solidFill>
                <a:prstClr val="black"/>
              </a:solidFill>
              <a:latin typeface="Calibri" panose="020F0502020204030204" pitchFamily="34" charset="0"/>
            </a:endParaRPr>
          </a:p>
          <a:p>
            <a:pPr marL="285750" indent="-285750"/>
            <a:r>
              <a:rPr lang="en-US" sz="2000" dirty="0">
                <a:solidFill>
                  <a:prstClr val="black"/>
                </a:solidFill>
                <a:latin typeface="Calibri" panose="020F0502020204030204" pitchFamily="34" charset="0"/>
              </a:rPr>
              <a:t> </a:t>
            </a:r>
            <a:endParaRPr lang="en-GB" sz="2000" dirty="0">
              <a:solidFill>
                <a:prstClr val="black"/>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19512075"/>
              </p:ext>
            </p:extLst>
          </p:nvPr>
        </p:nvGraphicFramePr>
        <p:xfrm>
          <a:off x="251520" y="2492896"/>
          <a:ext cx="7008440" cy="457200"/>
        </p:xfrm>
        <a:graphic>
          <a:graphicData uri="http://schemas.openxmlformats.org/drawingml/2006/table">
            <a:tbl>
              <a:tblPr firstRow="1" bandRow="1">
                <a:tableStyleId>{5C22544A-7EE6-4342-B048-85BDC9FD1C3A}</a:tableStyleId>
              </a:tblPr>
              <a:tblGrid>
                <a:gridCol w="7008440"/>
              </a:tblGrid>
              <a:tr h="37581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ro-RO" sz="2400" b="1" kern="1200" dirty="0" smtClean="0">
                          <a:solidFill>
                            <a:prstClr val="black"/>
                          </a:solidFill>
                          <a:latin typeface="+mn-lt"/>
                          <a:ea typeface="+mn-ea"/>
                          <a:cs typeface="Times New Roman" pitchFamily="18" charset="0"/>
                        </a:rPr>
                        <a:t>Selectarea Strategiilor de Dezvoltare Locală</a:t>
                      </a:r>
                    </a:p>
                  </a:txBody>
                  <a:tcPr/>
                </a:tc>
              </a:tr>
            </a:tbl>
          </a:graphicData>
        </a:graphic>
      </p:graphicFrame>
      <p:sp>
        <p:nvSpPr>
          <p:cNvPr id="3" name="Slide Number Placeholder 2"/>
          <p:cNvSpPr>
            <a:spLocks noGrp="1"/>
          </p:cNvSpPr>
          <p:nvPr>
            <p:ph type="sldNum" sz="quarter" idx="12"/>
          </p:nvPr>
        </p:nvSpPr>
        <p:spPr/>
        <p:txBody>
          <a:bodyPr/>
          <a:lstStyle/>
          <a:p>
            <a:fld id="{9B3F2014-9949-416B-9F83-F7228D2D6A4C}" type="slidenum">
              <a:rPr lang="ro-RO" smtClean="0"/>
              <a:t>28</a:t>
            </a:fld>
            <a:endParaRPr lang="ro-RO"/>
          </a:p>
        </p:txBody>
      </p:sp>
    </p:spTree>
    <p:extLst>
      <p:ext uri="{BB962C8B-B14F-4D97-AF65-F5344CB8AC3E}">
        <p14:creationId xmlns:p14="http://schemas.microsoft.com/office/powerpoint/2010/main" val="4250864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40427782"/>
              </p:ext>
            </p:extLst>
          </p:nvPr>
        </p:nvGraphicFramePr>
        <p:xfrm>
          <a:off x="323528" y="1628800"/>
          <a:ext cx="8424936" cy="4783315"/>
        </p:xfrm>
        <a:graphic>
          <a:graphicData uri="http://schemas.openxmlformats.org/drawingml/2006/table">
            <a:tbl>
              <a:tblPr firstRow="1" firstCol="1" lastRow="1">
                <a:tableStyleId>{3C2FFA5D-87B4-456A-9821-1D502468CF0F}</a:tableStyleId>
              </a:tblPr>
              <a:tblGrid>
                <a:gridCol w="3654945"/>
                <a:gridCol w="1673647"/>
                <a:gridCol w="1656184"/>
                <a:gridCol w="1440160"/>
              </a:tblGrid>
              <a:tr h="346097">
                <a:tc rowSpan="2">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Masura</a:t>
                      </a:r>
                      <a:endParaRPr lang="ro-RO" sz="180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tc>
                <a:tc gridSpan="3">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Alocare</a:t>
                      </a:r>
                      <a:endParaRPr lang="ro-RO" sz="180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tc>
                <a:tc hMerge="1">
                  <a:txBody>
                    <a:bodyPr/>
                    <a:lstStyle/>
                    <a:p>
                      <a:endParaRPr lang="ro-RO"/>
                    </a:p>
                  </a:txBody>
                  <a:tcPr/>
                </a:tc>
                <a:tc hMerge="1">
                  <a:txBody>
                    <a:bodyPr/>
                    <a:lstStyle/>
                    <a:p>
                      <a:endParaRPr lang="ro-RO"/>
                    </a:p>
                  </a:txBody>
                  <a:tcPr/>
                </a:tc>
              </a:tr>
              <a:tr h="373983">
                <a:tc vMerge="1">
                  <a:txBody>
                    <a:bodyPr/>
                    <a:lstStyle/>
                    <a:p>
                      <a:endParaRPr lang="ro-RO"/>
                    </a:p>
                  </a:txBody>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Total</a:t>
                      </a:r>
                      <a:endParaRPr lang="ro-RO" sz="180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FEADR</a:t>
                      </a:r>
                      <a:endParaRPr lang="ro-RO" sz="180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BS</a:t>
                      </a:r>
                      <a:endParaRPr lang="ro-RO" sz="1800" b="1" i="0"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tc>
              </a:tr>
              <a:tr h="552426">
                <a:tc>
                  <a:txBody>
                    <a:bodyPr/>
                    <a:lstStyle/>
                    <a:p>
                      <a:pPr algn="l" fontAlgn="ctr"/>
                      <a:r>
                        <a:rPr lang="vi-VN"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Sub-măsura 19.1 “Sprijin pregătitor” </a:t>
                      </a: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2.400.000</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2.160.000</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240.000</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r>
              <a:tr h="808132">
                <a:tc>
                  <a:txBody>
                    <a:bodyPr/>
                    <a:lstStyle/>
                    <a:p>
                      <a:pPr algn="l" fontAlgn="ctr"/>
                      <a:r>
                        <a:rPr lang="vi-VN"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Sub-măsura 19.2 “Sprijin pentru implementarea acțiunilor în cadrul strategiei de dezvoltare locală” </a:t>
                      </a: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493.599.606</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444.239.646</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49.359.961</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r>
              <a:tr h="952390">
                <a:tc>
                  <a:txBody>
                    <a:bodyPr/>
                    <a:lstStyle/>
                    <a:p>
                      <a:pPr algn="l" fontAlgn="ctr"/>
                      <a:r>
                        <a:rPr lang="vi-VN"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Sub-măsura 19.3 “Pregătirea și implementarea activităților </a:t>
                      </a:r>
                      <a:r>
                        <a:rPr lang="vi-VN" sz="1800" u="none" strike="noStrike" kern="1200" dirty="0" smtClean="0">
                          <a:solidFill>
                            <a:schemeClr val="dk1"/>
                          </a:solidFill>
                          <a:effectLst/>
                          <a:latin typeface="Calibri" panose="020F0502020204030204" pitchFamily="34" charset="0"/>
                          <a:ea typeface="Verdana" panose="020B0604030504040204" pitchFamily="34" charset="0"/>
                          <a:cs typeface="Verdana" panose="020B0604030504040204" pitchFamily="34" charset="0"/>
                        </a:rPr>
                        <a:t>de</a:t>
                      </a:r>
                      <a:r>
                        <a:rPr lang="ro-RO" sz="1800" u="none" strike="noStrike" kern="1200" baseline="0" dirty="0" smtClean="0">
                          <a:solidFill>
                            <a:schemeClr val="dk1"/>
                          </a:solidFill>
                          <a:effectLst/>
                          <a:latin typeface="Calibri" panose="020F0502020204030204" pitchFamily="34" charset="0"/>
                          <a:ea typeface="Verdana" panose="020B0604030504040204" pitchFamily="34" charset="0"/>
                          <a:cs typeface="Verdana" panose="020B0604030504040204" pitchFamily="34" charset="0"/>
                        </a:rPr>
                        <a:t> </a:t>
                      </a:r>
                      <a:r>
                        <a:rPr lang="vi-VN" sz="1800" u="none" strike="noStrike" kern="1200" dirty="0" smtClean="0">
                          <a:solidFill>
                            <a:schemeClr val="dk1"/>
                          </a:solidFill>
                          <a:effectLst/>
                          <a:latin typeface="Calibri" panose="020F0502020204030204" pitchFamily="34" charset="0"/>
                          <a:ea typeface="Verdana" panose="020B0604030504040204" pitchFamily="34" charset="0"/>
                          <a:cs typeface="Verdana" panose="020B0604030504040204" pitchFamily="34" charset="0"/>
                        </a:rPr>
                        <a:t>cooperare </a:t>
                      </a:r>
                      <a:r>
                        <a:rPr lang="vi-VN"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ale </a:t>
                      </a:r>
                      <a:r>
                        <a:rPr lang="vi-VN" sz="1800" u="none" strike="noStrike" kern="1200" dirty="0" smtClean="0">
                          <a:solidFill>
                            <a:schemeClr val="dk1"/>
                          </a:solidFill>
                          <a:effectLst/>
                          <a:latin typeface="Calibri" panose="020F0502020204030204" pitchFamily="34" charset="0"/>
                          <a:ea typeface="Verdana" panose="020B0604030504040204" pitchFamily="34" charset="0"/>
                          <a:cs typeface="Verdana" panose="020B0604030504040204" pitchFamily="34" charset="0"/>
                        </a:rPr>
                        <a:t>G</a:t>
                      </a:r>
                      <a:r>
                        <a:rPr lang="ro-RO" sz="1800" u="none" strike="noStrike" kern="1200" dirty="0" smtClean="0">
                          <a:solidFill>
                            <a:schemeClr val="dk1"/>
                          </a:solidFill>
                          <a:effectLst/>
                          <a:latin typeface="Calibri" panose="020F0502020204030204" pitchFamily="34" charset="0"/>
                          <a:ea typeface="Verdana" panose="020B0604030504040204" pitchFamily="34" charset="0"/>
                          <a:cs typeface="Verdana" panose="020B0604030504040204" pitchFamily="34" charset="0"/>
                        </a:rPr>
                        <a:t>AL-urilor</a:t>
                      </a:r>
                      <a:r>
                        <a:rPr lang="vi-VN" sz="1800" u="none" strike="noStrike" kern="1200" dirty="0" smtClean="0">
                          <a:solidFill>
                            <a:schemeClr val="dk1"/>
                          </a:solidFill>
                          <a:effectLst/>
                          <a:latin typeface="Calibri" panose="020F0502020204030204" pitchFamily="34" charset="0"/>
                          <a:ea typeface="Verdana" panose="020B0604030504040204" pitchFamily="34" charset="0"/>
                          <a:cs typeface="Verdana" panose="020B0604030504040204" pitchFamily="34" charset="0"/>
                        </a:rPr>
                        <a:t>” </a:t>
                      </a:r>
                      <a:endParaRPr lang="vi-VN"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16.561.238</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14.905.114</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1.656.124</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r>
              <a:tr h="612250">
                <a:tc>
                  <a:txBody>
                    <a:bodyPr/>
                    <a:lstStyle/>
                    <a:p>
                      <a:pPr algn="l" fontAlgn="ctr"/>
                      <a:r>
                        <a:rPr lang="vi-VN"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Sub-măsura 19.4 “Sprijin pentru cheltuieli de funcționare și animare </a:t>
                      </a: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123.399.902</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111.059.911</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algn="ctr" fontAlgn="ctr"/>
                      <a:r>
                        <a:rPr lang="ro-RO" sz="1800" u="none" strike="noStrike" dirty="0">
                          <a:effectLst/>
                          <a:latin typeface="Calibri" panose="020F0502020204030204" pitchFamily="34" charset="0"/>
                          <a:ea typeface="Verdana" panose="020B0604030504040204" pitchFamily="34" charset="0"/>
                          <a:cs typeface="Verdana" panose="020B0604030504040204" pitchFamily="34" charset="0"/>
                        </a:rPr>
                        <a:t>12.339.990</a:t>
                      </a:r>
                      <a:endParaRPr lang="ro-RO" sz="1800" b="0" i="1" u="none" strike="noStrike" dirty="0">
                        <a:solidFill>
                          <a:srgbClr val="000000"/>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r>
              <a:tr h="556732">
                <a:tc>
                  <a:txBody>
                    <a:bodyPr/>
                    <a:lstStyle/>
                    <a:p>
                      <a:pPr algn="l" fontAlgn="ctr"/>
                      <a:r>
                        <a:rPr lang="ro-RO" sz="1800" u="none" strike="noStrike" kern="1200" dirty="0" smtClean="0">
                          <a:solidFill>
                            <a:schemeClr val="dk1"/>
                          </a:solidFill>
                          <a:effectLst/>
                          <a:latin typeface="Calibri" panose="020F0502020204030204" pitchFamily="34" charset="0"/>
                          <a:ea typeface="Verdana" panose="020B0604030504040204" pitchFamily="34" charset="0"/>
                          <a:cs typeface="Verdana" panose="020B0604030504040204" pitchFamily="34" charset="0"/>
                        </a:rPr>
                        <a:t>TOTAL M19 - </a:t>
                      </a:r>
                      <a:r>
                        <a:rPr lang="it-IT" sz="1800" u="none" strike="noStrike" kern="1200" dirty="0" smtClean="0">
                          <a:solidFill>
                            <a:schemeClr val="dk1"/>
                          </a:solidFill>
                          <a:effectLst/>
                          <a:latin typeface="Calibri" panose="020F0502020204030204" pitchFamily="34" charset="0"/>
                          <a:ea typeface="Verdana" panose="020B0604030504040204" pitchFamily="34" charset="0"/>
                          <a:cs typeface="Verdana" panose="020B0604030504040204" pitchFamily="34" charset="0"/>
                        </a:rPr>
                        <a:t>Dezvoltarea locală LEADER</a:t>
                      </a:r>
                    </a:p>
                  </a:txBody>
                  <a:tcPr marL="8643" marR="8643" marT="8643" marB="0" anchor="ctr">
                    <a:solidFill>
                      <a:schemeClr val="bg1">
                        <a:lumMod val="95000"/>
                      </a:schemeClr>
                    </a:solidFill>
                  </a:tcPr>
                </a:tc>
                <a:tc>
                  <a:txBody>
                    <a:bodyPr/>
                    <a:lstStyle/>
                    <a:p>
                      <a:pPr marL="0" algn="ctr" defTabSz="914400" rtl="0" eaLnBrk="1" fontAlgn="ctr" latinLnBrk="0" hangingPunct="1"/>
                      <a:r>
                        <a:rPr lang="ro-RO"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635.960.746</a:t>
                      </a:r>
                    </a:p>
                  </a:txBody>
                  <a:tcPr marL="9525" marR="9525" marT="9525" marB="0" anchor="ctr">
                    <a:solidFill>
                      <a:schemeClr val="bg1">
                        <a:lumMod val="95000"/>
                      </a:schemeClr>
                    </a:solidFill>
                  </a:tcPr>
                </a:tc>
                <a:tc>
                  <a:txBody>
                    <a:bodyPr/>
                    <a:lstStyle/>
                    <a:p>
                      <a:pPr marL="0" algn="ctr" defTabSz="914400" rtl="0" eaLnBrk="1" fontAlgn="ctr" latinLnBrk="0" hangingPunct="1"/>
                      <a:r>
                        <a:rPr lang="ro-RO"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572.364.671</a:t>
                      </a:r>
                    </a:p>
                  </a:txBody>
                  <a:tcPr marL="9525" marR="9525" marT="9525" marB="0" anchor="ctr">
                    <a:solidFill>
                      <a:schemeClr val="bg1">
                        <a:lumMod val="95000"/>
                      </a:schemeClr>
                    </a:solidFill>
                  </a:tcPr>
                </a:tc>
                <a:tc>
                  <a:txBody>
                    <a:bodyPr/>
                    <a:lstStyle/>
                    <a:p>
                      <a:pPr marL="0" algn="ctr" defTabSz="914400" rtl="0" eaLnBrk="1" fontAlgn="ctr" latinLnBrk="0" hangingPunct="1"/>
                      <a:r>
                        <a:rPr lang="ro-RO"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63.596.075</a:t>
                      </a:r>
                    </a:p>
                  </a:txBody>
                  <a:tcPr marL="9525" marR="9525" marT="9525" marB="0" anchor="ctr">
                    <a:solidFill>
                      <a:schemeClr val="bg1">
                        <a:lumMod val="95000"/>
                      </a:schemeClr>
                    </a:solidFill>
                  </a:tcPr>
                </a:tc>
              </a:tr>
              <a:tr h="556732">
                <a:tc>
                  <a:txBody>
                    <a:bodyPr/>
                    <a:lstStyle/>
                    <a:p>
                      <a:pPr marL="0" algn="l" defTabSz="914400" rtl="0" eaLnBrk="1" fontAlgn="ctr" latinLnBrk="0" hangingPunct="1"/>
                      <a:r>
                        <a:rPr lang="ro-RO"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ALOCAREA FINANCIARA </a:t>
                      </a:r>
                      <a:r>
                        <a:rPr lang="ro-RO" sz="1800" u="none" strike="noStrike" kern="1200" dirty="0" smtClean="0">
                          <a:solidFill>
                            <a:schemeClr val="dk1"/>
                          </a:solidFill>
                          <a:effectLst/>
                          <a:latin typeface="Calibri" panose="020F0502020204030204" pitchFamily="34" charset="0"/>
                          <a:ea typeface="Verdana" panose="020B0604030504040204" pitchFamily="34" charset="0"/>
                          <a:cs typeface="Verdana" panose="020B0604030504040204" pitchFamily="34" charset="0"/>
                        </a:rPr>
                        <a:t>SDL (19.2+19.4)</a:t>
                      </a:r>
                      <a:endParaRPr lang="ro-RO"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endParaRPr>
                    </a:p>
                  </a:txBody>
                  <a:tcPr marL="8643" marR="8643" marT="8643" marB="0" anchor="ctr">
                    <a:solidFill>
                      <a:schemeClr val="bg1">
                        <a:lumMod val="95000"/>
                      </a:schemeClr>
                    </a:solidFill>
                  </a:tcPr>
                </a:tc>
                <a:tc>
                  <a:txBody>
                    <a:bodyPr/>
                    <a:lstStyle/>
                    <a:p>
                      <a:pPr marL="0" algn="l" defTabSz="914400" rtl="0" eaLnBrk="1" fontAlgn="ctr" latinLnBrk="0" hangingPunct="1"/>
                      <a:r>
                        <a:rPr lang="ro-RO"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616.999.508</a:t>
                      </a:r>
                    </a:p>
                  </a:txBody>
                  <a:tcPr marL="8643" marR="8643" marT="8643" marB="0" anchor="ctr">
                    <a:solidFill>
                      <a:schemeClr val="bg1">
                        <a:lumMod val="95000"/>
                      </a:schemeClr>
                    </a:solidFill>
                  </a:tcPr>
                </a:tc>
                <a:tc>
                  <a:txBody>
                    <a:bodyPr/>
                    <a:lstStyle/>
                    <a:p>
                      <a:pPr marL="0" algn="l" defTabSz="914400" rtl="0" eaLnBrk="1" fontAlgn="ctr" latinLnBrk="0" hangingPunct="1"/>
                      <a:r>
                        <a:rPr lang="ro-RO"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555.299.557</a:t>
                      </a:r>
                    </a:p>
                  </a:txBody>
                  <a:tcPr marL="8643" marR="8643" marT="8643" marB="0" anchor="ctr">
                    <a:solidFill>
                      <a:schemeClr val="bg1">
                        <a:lumMod val="95000"/>
                      </a:schemeClr>
                    </a:solidFill>
                  </a:tcPr>
                </a:tc>
                <a:tc>
                  <a:txBody>
                    <a:bodyPr/>
                    <a:lstStyle/>
                    <a:p>
                      <a:pPr marL="0" algn="l" defTabSz="914400" rtl="0" eaLnBrk="1" fontAlgn="ctr" latinLnBrk="0" hangingPunct="1"/>
                      <a:r>
                        <a:rPr lang="ro-RO" sz="1800" u="none" strike="noStrike" kern="1200" dirty="0">
                          <a:solidFill>
                            <a:schemeClr val="dk1"/>
                          </a:solidFill>
                          <a:effectLst/>
                          <a:latin typeface="Calibri" panose="020F0502020204030204" pitchFamily="34" charset="0"/>
                          <a:ea typeface="Verdana" panose="020B0604030504040204" pitchFamily="34" charset="0"/>
                          <a:cs typeface="Verdana" panose="020B0604030504040204" pitchFamily="34" charset="0"/>
                        </a:rPr>
                        <a:t>61.699.951</a:t>
                      </a:r>
                    </a:p>
                  </a:txBody>
                  <a:tcPr marL="8643" marR="8643" marT="8643" marB="0" anchor="ctr">
                    <a:solidFill>
                      <a:schemeClr val="bg1">
                        <a:lumMod val="95000"/>
                      </a:schemeClr>
                    </a:solidFill>
                  </a:tcPr>
                </a:tc>
              </a:tr>
            </a:tbl>
          </a:graphicData>
        </a:graphic>
      </p:graphicFrame>
      <p:sp>
        <p:nvSpPr>
          <p:cNvPr id="4" name="TextBox 3"/>
          <p:cNvSpPr txBox="1"/>
          <p:nvPr/>
        </p:nvSpPr>
        <p:spPr>
          <a:xfrm>
            <a:off x="369152" y="404663"/>
            <a:ext cx="8208912" cy="954107"/>
          </a:xfrm>
          <a:prstGeom prst="rect">
            <a:avLst/>
          </a:prstGeom>
          <a:noFill/>
        </p:spPr>
        <p:txBody>
          <a:bodyPr wrap="square" rtlCol="0">
            <a:spAutoFit/>
          </a:bodyPr>
          <a:lstStyle/>
          <a:p>
            <a:pPr algn="ctr"/>
            <a:r>
              <a:rPr lang="ro-RO" sz="2800" b="1" dirty="0" smtClean="0">
                <a:solidFill>
                  <a:schemeClr val="accent4">
                    <a:lumMod val="75000"/>
                  </a:schemeClr>
                </a:solidFill>
                <a:effectLst>
                  <a:outerShdw blurRad="38100" dist="38100" dir="2700000" algn="tl">
                    <a:srgbClr val="000000">
                      <a:alpha val="43137"/>
                    </a:srgbClr>
                  </a:outerShdw>
                </a:effectLst>
                <a:latin typeface="Calibri" panose="020F0502020204030204" pitchFamily="34" charset="0"/>
              </a:rPr>
              <a:t>ALOCARE FINANCIARĂ MĂSURA 19 </a:t>
            </a:r>
          </a:p>
          <a:p>
            <a:pPr algn="ctr"/>
            <a:r>
              <a:rPr lang="ro-RO" sz="2800" b="1" dirty="0" smtClean="0">
                <a:solidFill>
                  <a:schemeClr val="accent4">
                    <a:lumMod val="75000"/>
                  </a:schemeClr>
                </a:solidFill>
                <a:effectLst>
                  <a:outerShdw blurRad="38100" dist="38100" dir="2700000" algn="tl">
                    <a:srgbClr val="000000">
                      <a:alpha val="43137"/>
                    </a:srgbClr>
                  </a:outerShdw>
                </a:effectLst>
                <a:latin typeface="Calibri" panose="020F0502020204030204" pitchFamily="34" charset="0"/>
              </a:rPr>
              <a:t> DEZVOLTAREA LOCALĂ LEADER</a:t>
            </a:r>
            <a:endParaRPr lang="ro-RO" sz="28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9B3F2014-9949-416B-9F83-F7228D2D6A4C}" type="slidenum">
              <a:rPr lang="ro-RO" smtClean="0"/>
              <a:t>29</a:t>
            </a:fld>
            <a:endParaRPr lang="ro-RO"/>
          </a:p>
        </p:txBody>
      </p:sp>
    </p:spTree>
    <p:extLst>
      <p:ext uri="{BB962C8B-B14F-4D97-AF65-F5344CB8AC3E}">
        <p14:creationId xmlns:p14="http://schemas.microsoft.com/office/powerpoint/2010/main" val="338651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3</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6.2. „Sprijin pentru înființarea de activităţi neagricole în zone rurale” 	</a:t>
            </a:r>
          </a:p>
        </p:txBody>
      </p:sp>
      <p:sp>
        <p:nvSpPr>
          <p:cNvPr id="10" name="Title 9"/>
          <p:cNvSpPr>
            <a:spLocks noGrp="1"/>
          </p:cNvSpPr>
          <p:nvPr>
            <p:ph type="title"/>
          </p:nvPr>
        </p:nvSpPr>
        <p:spPr>
          <a:xfrm>
            <a:off x="539552" y="1125959"/>
            <a:ext cx="4104456" cy="1264920"/>
          </a:xfrm>
        </p:spPr>
        <p:txBody>
          <a:bodyPr>
            <a:normAutofit/>
          </a:bodyPr>
          <a:lstStyle/>
          <a:p>
            <a:r>
              <a:rPr lang="ro-RO" sz="3200" b="1" dirty="0" smtClean="0"/>
              <a:t>Beneficiari:</a:t>
            </a:r>
            <a:endParaRPr lang="ro-RO" sz="3200" b="1" dirty="0"/>
          </a:p>
        </p:txBody>
      </p:sp>
      <p:graphicFrame>
        <p:nvGraphicFramePr>
          <p:cNvPr id="12" name="Diagram 11"/>
          <p:cNvGraphicFramePr/>
          <p:nvPr>
            <p:extLst>
              <p:ext uri="{D42A27DB-BD31-4B8C-83A1-F6EECF244321}">
                <p14:modId xmlns:p14="http://schemas.microsoft.com/office/powerpoint/2010/main" val="2161341398"/>
              </p:ext>
            </p:extLst>
          </p:nvPr>
        </p:nvGraphicFramePr>
        <p:xfrm>
          <a:off x="251520" y="2564904"/>
          <a:ext cx="921702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0670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61863355"/>
              </p:ext>
            </p:extLst>
          </p:nvPr>
        </p:nvGraphicFramePr>
        <p:xfrm>
          <a:off x="-324544" y="922412"/>
          <a:ext cx="1008112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923928" y="3717032"/>
            <a:ext cx="1804037"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o-RO"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SDL</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TextBox 1"/>
          <p:cNvSpPr txBox="1"/>
          <p:nvPr/>
        </p:nvSpPr>
        <p:spPr>
          <a:xfrm>
            <a:off x="25224" y="332656"/>
            <a:ext cx="9217024" cy="954107"/>
          </a:xfrm>
          <a:prstGeom prst="rect">
            <a:avLst/>
          </a:prstGeom>
          <a:noFill/>
        </p:spPr>
        <p:txBody>
          <a:bodyPr wrap="square" rtlCol="0">
            <a:spAutoFit/>
          </a:bodyPr>
          <a:lstStyle/>
          <a:p>
            <a:pPr algn="ctr"/>
            <a:r>
              <a:rPr lang="ro-RO"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CRITERII</a:t>
            </a:r>
            <a:r>
              <a:rPr lang="ro-RO" sz="1000" dirty="0" smtClean="0"/>
              <a:t> </a:t>
            </a:r>
            <a:r>
              <a:rPr lang="ro-RO"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 ELIGIBILITATE </a:t>
            </a:r>
            <a:endParaRPr lang="ro-RO"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ro-RO"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STRATEGIILE </a:t>
            </a:r>
            <a:r>
              <a:rPr lang="ro-RO"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 DEZVOLTARE </a:t>
            </a:r>
            <a:r>
              <a:rPr lang="ro-RO"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LOCALĂ</a:t>
            </a:r>
            <a:endParaRPr lang="ro-RO"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Slide Number Placeholder 2"/>
          <p:cNvSpPr>
            <a:spLocks noGrp="1"/>
          </p:cNvSpPr>
          <p:nvPr>
            <p:ph type="sldNum" sz="quarter" idx="12"/>
          </p:nvPr>
        </p:nvSpPr>
        <p:spPr/>
        <p:txBody>
          <a:bodyPr/>
          <a:lstStyle/>
          <a:p>
            <a:fld id="{9B3F2014-9949-416B-9F83-F7228D2D6A4C}" type="slidenum">
              <a:rPr lang="ro-RO" smtClean="0"/>
              <a:t>30</a:t>
            </a:fld>
            <a:endParaRPr lang="ro-RO"/>
          </a:p>
        </p:txBody>
      </p:sp>
    </p:spTree>
    <p:extLst>
      <p:ext uri="{BB962C8B-B14F-4D97-AF65-F5344CB8AC3E}">
        <p14:creationId xmlns:p14="http://schemas.microsoft.com/office/powerpoint/2010/main" val="2599064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600" i="1" dirty="0" smtClean="0">
                <a:effectLst>
                  <a:outerShdw blurRad="38100" dist="38100" dir="2700000" algn="tl">
                    <a:srgbClr val="000000">
                      <a:alpha val="43137"/>
                    </a:srgbClr>
                  </a:outerShdw>
                </a:effectLst>
                <a:latin typeface="Calibri" panose="020F0502020204030204" pitchFamily="34" charset="0"/>
              </a:rPr>
              <a:t>Elementele de conținut și de structură ale unei SDL (1)</a:t>
            </a:r>
            <a:endParaRPr lang="ro-RO" sz="3600" i="1" dirty="0">
              <a:latin typeface="Calibri" panose="020F0502020204030204" pitchFamily="34" charset="0"/>
            </a:endParaRPr>
          </a:p>
        </p:txBody>
      </p:sp>
      <p:sp>
        <p:nvSpPr>
          <p:cNvPr id="4" name="TextBox 3"/>
          <p:cNvSpPr txBox="1"/>
          <p:nvPr/>
        </p:nvSpPr>
        <p:spPr>
          <a:xfrm>
            <a:off x="467544" y="1988840"/>
            <a:ext cx="8352928" cy="378565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buFont typeface="+mj-lt"/>
              <a:buAutoNum type="alphaLcParenR"/>
            </a:pPr>
            <a:r>
              <a:rPr lang="vi-VN" sz="2000" dirty="0" smtClean="0">
                <a:latin typeface="Calibri" panose="020F0502020204030204" pitchFamily="34" charset="0"/>
                <a:ea typeface="Calibri"/>
                <a:cs typeface="Times New Roman"/>
              </a:rPr>
              <a:t>definirea </a:t>
            </a:r>
            <a:r>
              <a:rPr lang="vi-VN" sz="2000" dirty="0">
                <a:latin typeface="Calibri" panose="020F0502020204030204" pitchFamily="34" charset="0"/>
                <a:ea typeface="Calibri"/>
                <a:cs typeface="Times New Roman"/>
              </a:rPr>
              <a:t>teritoriului și a populației acoperite;</a:t>
            </a:r>
          </a:p>
          <a:p>
            <a:pPr marL="342900" lvl="0" indent="-342900">
              <a:buFont typeface="+mj-lt"/>
              <a:buAutoNum type="alphaLcParenR"/>
            </a:pPr>
            <a:r>
              <a:rPr lang="vi-VN" sz="2000" dirty="0" smtClean="0">
                <a:latin typeface="Calibri" panose="020F0502020204030204" pitchFamily="34" charset="0"/>
                <a:ea typeface="Calibri"/>
                <a:cs typeface="Times New Roman"/>
              </a:rPr>
              <a:t>analiza </a:t>
            </a:r>
            <a:r>
              <a:rPr lang="vi-VN" sz="2000" dirty="0">
                <a:latin typeface="Calibri" panose="020F0502020204030204" pitchFamily="34" charset="0"/>
                <a:ea typeface="Calibri"/>
                <a:cs typeface="Times New Roman"/>
              </a:rPr>
              <a:t>nevoilor de dezvoltare și a potențialului zonei, inclusiv o analiză a punctelor tari, punctelor slabe, oportunităților și riscurilor;</a:t>
            </a:r>
          </a:p>
          <a:p>
            <a:pPr marL="342900" lvl="0" indent="-342900">
              <a:buFont typeface="+mj-lt"/>
              <a:buAutoNum type="alphaLcParenR"/>
            </a:pPr>
            <a:r>
              <a:rPr lang="vi-VN" sz="2000" dirty="0" smtClean="0">
                <a:latin typeface="Calibri" panose="020F0502020204030204" pitchFamily="34" charset="0"/>
                <a:ea typeface="Calibri"/>
                <a:cs typeface="Times New Roman"/>
              </a:rPr>
              <a:t>descrierea </a:t>
            </a:r>
            <a:r>
              <a:rPr lang="vi-VN" sz="2000" dirty="0">
                <a:latin typeface="Calibri" panose="020F0502020204030204" pitchFamily="34" charset="0"/>
                <a:ea typeface="Calibri"/>
                <a:cs typeface="Times New Roman"/>
              </a:rPr>
              <a:t>obiectivelor, descrierea caracterului integrat și inovator al strategiei și ierarhizarea obiectivelor, descrierea măsurilor, inclusiv ținte măsurabile și dacă este cazul, descrierea obiectivelor care vizează cooperarea;</a:t>
            </a:r>
          </a:p>
          <a:p>
            <a:pPr marL="342900" lvl="0" indent="-342900">
              <a:buFont typeface="+mj-lt"/>
              <a:buAutoNum type="alphaLcParenR"/>
            </a:pPr>
            <a:r>
              <a:rPr lang="vi-VN" sz="2000" dirty="0" smtClean="0">
                <a:latin typeface="Calibri" panose="020F0502020204030204" pitchFamily="34" charset="0"/>
                <a:ea typeface="Calibri"/>
                <a:cs typeface="Times New Roman"/>
              </a:rPr>
              <a:t>descrierea </a:t>
            </a:r>
            <a:r>
              <a:rPr lang="vi-VN" sz="2000" dirty="0">
                <a:latin typeface="Calibri" panose="020F0502020204030204" pitchFamily="34" charset="0"/>
                <a:ea typeface="Calibri"/>
                <a:cs typeface="Times New Roman"/>
              </a:rPr>
              <a:t>procesului de implicare a comunităților locale în elaborarea strategiei;</a:t>
            </a:r>
          </a:p>
          <a:p>
            <a:pPr marL="342900" lvl="0" indent="-342900">
              <a:buFont typeface="+mj-lt"/>
              <a:buAutoNum type="alphaLcParenR"/>
            </a:pPr>
            <a:r>
              <a:rPr lang="vi-VN" sz="2000" dirty="0" smtClean="0">
                <a:latin typeface="Calibri" panose="020F0502020204030204" pitchFamily="34" charset="0"/>
                <a:ea typeface="Calibri"/>
                <a:cs typeface="Times New Roman"/>
              </a:rPr>
              <a:t>descrierea </a:t>
            </a:r>
            <a:r>
              <a:rPr lang="vi-VN" sz="2000" dirty="0">
                <a:latin typeface="Calibri" panose="020F0502020204030204" pitchFamily="34" charset="0"/>
                <a:ea typeface="Calibri"/>
                <a:cs typeface="Times New Roman"/>
              </a:rPr>
              <a:t>planului de acțiune privind transpunerea obiectivelor  în măsuri</a:t>
            </a:r>
            <a:r>
              <a:rPr lang="vi-VN" sz="2000" dirty="0" smtClean="0">
                <a:latin typeface="Calibri" panose="020F0502020204030204" pitchFamily="34" charset="0"/>
                <a:ea typeface="Calibri"/>
                <a:cs typeface="Times New Roman"/>
              </a:rPr>
              <a:t>;</a:t>
            </a:r>
            <a:endParaRPr lang="ro-RO" sz="2000" dirty="0" smtClean="0">
              <a:latin typeface="Calibri" panose="020F0502020204030204" pitchFamily="34" charset="0"/>
              <a:ea typeface="Calibri"/>
              <a:cs typeface="Times New Roman"/>
            </a:endParaRPr>
          </a:p>
          <a:p>
            <a:pPr marL="342900" lvl="0" indent="-342900">
              <a:buFont typeface="+mj-lt"/>
              <a:buAutoNum type="alphaLcParenR"/>
            </a:pPr>
            <a:r>
              <a:rPr lang="vi-VN" sz="2000" dirty="0" smtClean="0">
                <a:latin typeface="Calibri" panose="020F0502020204030204" pitchFamily="34" charset="0"/>
                <a:ea typeface="Calibri"/>
                <a:cs typeface="Times New Roman"/>
              </a:rPr>
              <a:t>descrierea </a:t>
            </a:r>
            <a:r>
              <a:rPr lang="vi-VN" sz="2000" dirty="0">
                <a:latin typeface="Calibri" panose="020F0502020204030204" pitchFamily="34" charset="0"/>
                <a:ea typeface="Calibri"/>
                <a:cs typeface="Times New Roman"/>
              </a:rPr>
              <a:t>mecanismelor de gestionare, monitorizare, evaluare și control a strategiei;</a:t>
            </a:r>
          </a:p>
        </p:txBody>
      </p:sp>
      <p:sp>
        <p:nvSpPr>
          <p:cNvPr id="2" name="Slide Number Placeholder 1"/>
          <p:cNvSpPr>
            <a:spLocks noGrp="1"/>
          </p:cNvSpPr>
          <p:nvPr>
            <p:ph type="sldNum" sz="quarter" idx="12"/>
          </p:nvPr>
        </p:nvSpPr>
        <p:spPr/>
        <p:txBody>
          <a:bodyPr/>
          <a:lstStyle/>
          <a:p>
            <a:fld id="{9B3F2014-9949-416B-9F83-F7228D2D6A4C}" type="slidenum">
              <a:rPr lang="ro-RO" smtClean="0"/>
              <a:t>31</a:t>
            </a:fld>
            <a:endParaRPr lang="ro-RO"/>
          </a:p>
        </p:txBody>
      </p:sp>
    </p:spTree>
    <p:extLst>
      <p:ext uri="{BB962C8B-B14F-4D97-AF65-F5344CB8AC3E}">
        <p14:creationId xmlns:p14="http://schemas.microsoft.com/office/powerpoint/2010/main" val="3915203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ro-RO" sz="3600" i="1" dirty="0" smtClean="0">
                <a:effectLst>
                  <a:outerShdw blurRad="38100" dist="38100" dir="2700000" algn="tl">
                    <a:srgbClr val="000000">
                      <a:alpha val="43137"/>
                    </a:srgbClr>
                  </a:outerShdw>
                </a:effectLst>
                <a:latin typeface="Calibri" panose="020F0502020204030204" pitchFamily="34" charset="0"/>
              </a:rPr>
              <a:t>Elementele de conținut și de structură ale unei SDL (2)</a:t>
            </a:r>
            <a:endParaRPr lang="ro-RO" sz="3600" i="1" dirty="0">
              <a:latin typeface="Calibri" panose="020F0502020204030204" pitchFamily="34" charset="0"/>
            </a:endParaRPr>
          </a:p>
        </p:txBody>
      </p:sp>
      <p:sp>
        <p:nvSpPr>
          <p:cNvPr id="4" name="TextBox 3"/>
          <p:cNvSpPr txBox="1"/>
          <p:nvPr/>
        </p:nvSpPr>
        <p:spPr>
          <a:xfrm>
            <a:off x="428030" y="1844823"/>
            <a:ext cx="8208912" cy="44012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lvl="0" indent="-457200">
              <a:buAutoNum type="alphaLcParenR" startAt="7"/>
            </a:pPr>
            <a:r>
              <a:rPr lang="vi-VN" sz="2000" dirty="0" smtClean="0">
                <a:latin typeface="Calibri" panose="020F0502020204030204" pitchFamily="34" charset="0"/>
                <a:ea typeface="Calibri"/>
                <a:cs typeface="Times New Roman"/>
              </a:rPr>
              <a:t>planul </a:t>
            </a:r>
            <a:r>
              <a:rPr lang="vi-VN" sz="2000" dirty="0">
                <a:latin typeface="Calibri" panose="020F0502020204030204" pitchFamily="34" charset="0"/>
                <a:ea typeface="Calibri"/>
                <a:cs typeface="Times New Roman"/>
              </a:rPr>
              <a:t>financiar al strategiei, cu alocare pe obiectivele </a:t>
            </a:r>
            <a:r>
              <a:rPr lang="vi-VN" sz="2000" dirty="0" smtClean="0">
                <a:latin typeface="Calibri" panose="020F0502020204030204" pitchFamily="34" charset="0"/>
                <a:ea typeface="Calibri"/>
                <a:cs typeface="Times New Roman"/>
              </a:rPr>
              <a:t>majore;</a:t>
            </a:r>
            <a:endParaRPr lang="ro-RO" sz="2000" dirty="0" smtClean="0">
              <a:latin typeface="Calibri" panose="020F0502020204030204" pitchFamily="34" charset="0"/>
              <a:ea typeface="Calibri"/>
              <a:cs typeface="Times New Roman"/>
            </a:endParaRPr>
          </a:p>
          <a:p>
            <a:pPr marL="457200" lvl="0" indent="-457200">
              <a:buAutoNum type="alphaLcParenR" startAt="7"/>
            </a:pPr>
            <a:r>
              <a:rPr lang="vi-VN" sz="2000" dirty="0" smtClean="0">
                <a:latin typeface="Calibri" panose="020F0502020204030204" pitchFamily="34" charset="0"/>
                <a:ea typeface="Calibri"/>
                <a:cs typeface="Times New Roman"/>
              </a:rPr>
              <a:t>descrierea </a:t>
            </a:r>
            <a:r>
              <a:rPr lang="vi-VN" sz="2000" dirty="0">
                <a:latin typeface="Calibri" panose="020F0502020204030204" pitchFamily="34" charset="0"/>
                <a:ea typeface="Calibri"/>
                <a:cs typeface="Times New Roman"/>
              </a:rPr>
              <a:t>parteneriatului local, constituit prin respectarea cerințelor menționate </a:t>
            </a:r>
            <a:r>
              <a:rPr lang="vi-VN" sz="2000" dirty="0" smtClean="0">
                <a:latin typeface="Calibri" panose="020F0502020204030204" pitchFamily="34" charset="0"/>
                <a:ea typeface="Calibri"/>
                <a:cs typeface="Times New Roman"/>
              </a:rPr>
              <a:t>anterior;</a:t>
            </a:r>
            <a:endParaRPr lang="ro-RO" sz="2000" dirty="0" smtClean="0">
              <a:latin typeface="Calibri" panose="020F0502020204030204" pitchFamily="34" charset="0"/>
              <a:ea typeface="Calibri"/>
              <a:cs typeface="Times New Roman"/>
            </a:endParaRPr>
          </a:p>
          <a:p>
            <a:pPr marL="457200" lvl="0" indent="-457200">
              <a:buAutoNum type="alphaLcParenR" startAt="7"/>
            </a:pPr>
            <a:r>
              <a:rPr lang="vi-VN" sz="2000" dirty="0" smtClean="0">
                <a:latin typeface="Calibri" panose="020F0502020204030204" pitchFamily="34" charset="0"/>
                <a:ea typeface="Calibri"/>
                <a:cs typeface="Times New Roman"/>
              </a:rPr>
              <a:t>descrierea </a:t>
            </a:r>
            <a:r>
              <a:rPr lang="vi-VN" sz="2000" dirty="0">
                <a:latin typeface="Calibri" panose="020F0502020204030204" pitchFamily="34" charset="0"/>
                <a:ea typeface="Calibri"/>
                <a:cs typeface="Times New Roman"/>
              </a:rPr>
              <a:t>structurii organizatorice și a competențelor necesare ale angajaților GAL, prin care să se asigure îndeplinirea tuturor atribuțiilor specifice, inclusiv a celor de monitorizare, evaluare și control</a:t>
            </a:r>
            <a:r>
              <a:rPr lang="vi-VN" sz="2000" dirty="0" smtClean="0">
                <a:latin typeface="Calibri" panose="020F0502020204030204" pitchFamily="34" charset="0"/>
                <a:ea typeface="Calibri"/>
                <a:cs typeface="Times New Roman"/>
              </a:rPr>
              <a:t>;;</a:t>
            </a:r>
            <a:endParaRPr lang="ro-RO" sz="2000" dirty="0" smtClean="0">
              <a:latin typeface="Calibri" panose="020F0502020204030204" pitchFamily="34" charset="0"/>
              <a:ea typeface="Calibri"/>
              <a:cs typeface="Times New Roman"/>
            </a:endParaRPr>
          </a:p>
          <a:p>
            <a:pPr marL="457200" lvl="0" indent="-457200">
              <a:buAutoNum type="alphaLcParenR" startAt="7"/>
            </a:pPr>
            <a:r>
              <a:rPr lang="vi-VN" sz="2000" dirty="0" smtClean="0">
                <a:latin typeface="Calibri" panose="020F0502020204030204" pitchFamily="34" charset="0"/>
                <a:ea typeface="Calibri"/>
                <a:cs typeface="Times New Roman"/>
              </a:rPr>
              <a:t>descrierea </a:t>
            </a:r>
            <a:r>
              <a:rPr lang="vi-VN" sz="2000" dirty="0">
                <a:latin typeface="Calibri" panose="020F0502020204030204" pitchFamily="34" charset="0"/>
                <a:ea typeface="Calibri"/>
                <a:cs typeface="Times New Roman"/>
              </a:rPr>
              <a:t>mecanismelor de evitare a posibilelor conflicte de interese conform legislației </a:t>
            </a:r>
            <a:r>
              <a:rPr lang="vi-VN" sz="2000" dirty="0" smtClean="0">
                <a:latin typeface="Calibri" panose="020F0502020204030204" pitchFamily="34" charset="0"/>
                <a:ea typeface="Calibri"/>
                <a:cs typeface="Times New Roman"/>
              </a:rPr>
              <a:t>nationale;</a:t>
            </a:r>
            <a:endParaRPr lang="ro-RO" sz="2000" dirty="0" smtClean="0">
              <a:latin typeface="Calibri" panose="020F0502020204030204" pitchFamily="34" charset="0"/>
              <a:ea typeface="Calibri"/>
              <a:cs typeface="Times New Roman"/>
            </a:endParaRPr>
          </a:p>
          <a:p>
            <a:pPr marL="457200" lvl="0" indent="-457200">
              <a:buAutoNum type="alphaLcParenR" startAt="7"/>
            </a:pPr>
            <a:r>
              <a:rPr lang="vi-VN" sz="2000" dirty="0" smtClean="0">
                <a:latin typeface="Calibri" panose="020F0502020204030204" pitchFamily="34" charset="0"/>
                <a:ea typeface="Calibri"/>
                <a:cs typeface="Times New Roman"/>
              </a:rPr>
              <a:t>descrierea </a:t>
            </a:r>
            <a:r>
              <a:rPr lang="vi-VN" sz="2000" dirty="0">
                <a:latin typeface="Calibri" panose="020F0502020204030204" pitchFamily="34" charset="0"/>
                <a:ea typeface="Calibri"/>
                <a:cs typeface="Times New Roman"/>
              </a:rPr>
              <a:t>complementarității și/sau contribuției la obiectivele altor strategii relevante (naționale, sectoriale, regionale, județene etc</a:t>
            </a:r>
            <a:r>
              <a:rPr lang="vi-VN" sz="2000" dirty="0" smtClean="0">
                <a:latin typeface="Calibri" panose="020F0502020204030204" pitchFamily="34" charset="0"/>
                <a:ea typeface="Calibri"/>
                <a:cs typeface="Times New Roman"/>
              </a:rPr>
              <a:t>.);</a:t>
            </a:r>
            <a:endParaRPr lang="ro-RO" sz="2000" dirty="0" smtClean="0">
              <a:latin typeface="Calibri" panose="020F0502020204030204" pitchFamily="34" charset="0"/>
              <a:ea typeface="Calibri"/>
              <a:cs typeface="Times New Roman"/>
            </a:endParaRPr>
          </a:p>
          <a:p>
            <a:pPr marL="457200" lvl="0" indent="-457200">
              <a:buAutoNum type="alphaLcParenR" startAt="7"/>
            </a:pPr>
            <a:r>
              <a:rPr lang="vi-VN" sz="2000" dirty="0" smtClean="0">
                <a:latin typeface="Calibri" panose="020F0502020204030204" pitchFamily="34" charset="0"/>
                <a:ea typeface="Calibri"/>
                <a:cs typeface="Times New Roman"/>
              </a:rPr>
              <a:t>demonstrarea </a:t>
            </a:r>
            <a:r>
              <a:rPr lang="vi-VN" sz="2000" dirty="0">
                <a:latin typeface="Calibri" panose="020F0502020204030204" pitchFamily="34" charset="0"/>
                <a:ea typeface="Calibri"/>
                <a:cs typeface="Times New Roman"/>
              </a:rPr>
              <a:t>valorii adăugate a măsurilor propuse în SDL, prin stabilirea de criterii de eligibilitate, criterii de selecție, intensitatea sprijinului în concordanță cu specificul teritoriului acoperit și indicatori specifici relevanți pentru măsurile respective.</a:t>
            </a:r>
          </a:p>
        </p:txBody>
      </p:sp>
      <p:sp>
        <p:nvSpPr>
          <p:cNvPr id="2" name="Slide Number Placeholder 1"/>
          <p:cNvSpPr>
            <a:spLocks noGrp="1"/>
          </p:cNvSpPr>
          <p:nvPr>
            <p:ph type="sldNum" sz="quarter" idx="12"/>
          </p:nvPr>
        </p:nvSpPr>
        <p:spPr/>
        <p:txBody>
          <a:bodyPr/>
          <a:lstStyle/>
          <a:p>
            <a:fld id="{9B3F2014-9949-416B-9F83-F7228D2D6A4C}" type="slidenum">
              <a:rPr lang="ro-RO" smtClean="0"/>
              <a:t>32</a:t>
            </a:fld>
            <a:endParaRPr lang="ro-RO"/>
          </a:p>
        </p:txBody>
      </p:sp>
    </p:spTree>
    <p:extLst>
      <p:ext uri="{BB962C8B-B14F-4D97-AF65-F5344CB8AC3E}">
        <p14:creationId xmlns:p14="http://schemas.microsoft.com/office/powerpoint/2010/main" val="1162988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30"/>
            <a:ext cx="8219256" cy="4899998"/>
          </a:xfrm>
        </p:spPr>
        <p:txBody>
          <a:bodyPr>
            <a:normAutofit/>
          </a:bodyPr>
          <a:lstStyle/>
          <a:p>
            <a:pPr marL="109728" indent="0">
              <a:buNone/>
            </a:pPr>
            <a:endParaRPr lang="ro-RO" sz="4400" dirty="0"/>
          </a:p>
          <a:p>
            <a:pPr marL="109728" indent="0">
              <a:buNone/>
            </a:pPr>
            <a:endParaRPr lang="ro-RO" sz="4400" dirty="0" smtClean="0"/>
          </a:p>
          <a:p>
            <a:pPr marL="109728" indent="0">
              <a:buNone/>
            </a:pPr>
            <a:endParaRPr lang="ro-RO" sz="4400" dirty="0"/>
          </a:p>
          <a:p>
            <a:pPr marL="109728" indent="0">
              <a:buNone/>
            </a:pPr>
            <a:endParaRPr lang="ro-RO" sz="4400" dirty="0" smtClean="0"/>
          </a:p>
          <a:p>
            <a:pPr marL="109728" indent="0">
              <a:buNone/>
            </a:pPr>
            <a:endParaRPr lang="ro-RO" sz="4400" dirty="0"/>
          </a:p>
          <a:p>
            <a:pPr marL="109728" indent="0">
              <a:buNone/>
            </a:pPr>
            <a:endParaRPr lang="ro-RO" sz="4400" dirty="0" smtClean="0"/>
          </a:p>
          <a:p>
            <a:endParaRPr lang="ro-RO" dirty="0"/>
          </a:p>
        </p:txBody>
      </p:sp>
      <p:sp>
        <p:nvSpPr>
          <p:cNvPr id="3" name="Title 2"/>
          <p:cNvSpPr>
            <a:spLocks noGrp="1"/>
          </p:cNvSpPr>
          <p:nvPr>
            <p:ph type="title"/>
          </p:nvPr>
        </p:nvSpPr>
        <p:spPr>
          <a:xfrm>
            <a:off x="323528" y="548680"/>
            <a:ext cx="8640960" cy="1143000"/>
          </a:xfrm>
        </p:spPr>
        <p:txBody>
          <a:bodyPr>
            <a:noAutofit/>
          </a:bodyPr>
          <a:lstStyle/>
          <a:p>
            <a:r>
              <a:rPr lang="vi-VN" sz="3600" b="1" i="1" dirty="0" smtClean="0">
                <a:effectLst>
                  <a:outerShdw blurRad="38100" dist="38100" dir="2700000" algn="tl">
                    <a:srgbClr val="000000">
                      <a:alpha val="43137"/>
                    </a:srgbClr>
                  </a:outerShdw>
                </a:effectLst>
              </a:rPr>
              <a:t>Aloc</a:t>
            </a:r>
            <a:r>
              <a:rPr lang="ro-RO" sz="3600" b="1" i="1" dirty="0" smtClean="0">
                <a:effectLst>
                  <a:outerShdw blurRad="38100" dist="38100" dir="2700000" algn="tl">
                    <a:srgbClr val="000000">
                      <a:alpha val="43137"/>
                    </a:srgbClr>
                  </a:outerShdw>
                </a:effectLst>
              </a:rPr>
              <a:t>a</a:t>
            </a:r>
            <a:r>
              <a:rPr lang="vi-VN" sz="3600" b="1" i="1" dirty="0" smtClean="0">
                <a:effectLst>
                  <a:outerShdw blurRad="38100" dist="38100" dir="2700000" algn="tl">
                    <a:srgbClr val="000000">
                      <a:alpha val="43137"/>
                    </a:srgbClr>
                  </a:outerShdw>
                </a:effectLst>
              </a:rPr>
              <a:t>rea </a:t>
            </a:r>
            <a:r>
              <a:rPr lang="vi-VN" sz="3600" b="1" i="1" dirty="0">
                <a:effectLst>
                  <a:outerShdw blurRad="38100" dist="38100" dir="2700000" algn="tl">
                    <a:srgbClr val="000000">
                      <a:alpha val="43137"/>
                    </a:srgbClr>
                  </a:outerShdw>
                </a:effectLst>
              </a:rPr>
              <a:t>financiară pentru </a:t>
            </a:r>
            <a:r>
              <a:rPr lang="vi-VN" sz="3600" b="1" i="1" dirty="0" smtClean="0">
                <a:effectLst>
                  <a:outerShdw blurRad="38100" dist="38100" dir="2700000" algn="tl">
                    <a:srgbClr val="000000">
                      <a:alpha val="43137"/>
                    </a:srgbClr>
                  </a:outerShdw>
                </a:effectLst>
              </a:rPr>
              <a:t>SDL</a:t>
            </a:r>
            <a:r>
              <a:rPr lang="vi-VN" sz="3200" b="1" i="1" dirty="0"/>
              <a:t/>
            </a:r>
            <a:br>
              <a:rPr lang="vi-VN" sz="3200" b="1" i="1" dirty="0"/>
            </a:br>
            <a:endParaRPr lang="ro-RO" sz="3200" b="1" i="1" dirty="0"/>
          </a:p>
        </p:txBody>
      </p:sp>
      <p:graphicFrame>
        <p:nvGraphicFramePr>
          <p:cNvPr id="4" name="Diagram 3"/>
          <p:cNvGraphicFramePr/>
          <p:nvPr>
            <p:extLst>
              <p:ext uri="{D42A27DB-BD31-4B8C-83A1-F6EECF244321}">
                <p14:modId xmlns:p14="http://schemas.microsoft.com/office/powerpoint/2010/main" val="3573203403"/>
              </p:ext>
            </p:extLst>
          </p:nvPr>
        </p:nvGraphicFramePr>
        <p:xfrm>
          <a:off x="467544" y="1556792"/>
          <a:ext cx="7992888"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9B3F2014-9949-416B-9F83-F7228D2D6A4C}" type="slidenum">
              <a:rPr lang="ro-RO" smtClean="0"/>
              <a:t>33</a:t>
            </a:fld>
            <a:endParaRPr lang="ro-RO"/>
          </a:p>
        </p:txBody>
      </p:sp>
    </p:spTree>
    <p:extLst>
      <p:ext uri="{BB962C8B-B14F-4D97-AF65-F5344CB8AC3E}">
        <p14:creationId xmlns:p14="http://schemas.microsoft.com/office/powerpoint/2010/main" val="25289730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640960" cy="1077218"/>
          </a:xfrm>
          <a:prstGeom prst="rect">
            <a:avLst/>
          </a:prstGeom>
        </p:spPr>
        <p:txBody>
          <a:bodyPr wrap="square">
            <a:spAutoFit/>
          </a:bodyPr>
          <a:lstStyle/>
          <a:p>
            <a:pPr algn="ctr"/>
            <a:r>
              <a:rPr lang="vi-VN" sz="3200" b="1" i="1" cap="all"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j-ea"/>
                <a:cs typeface="+mj-cs"/>
              </a:rPr>
              <a:t>19.</a:t>
            </a:r>
            <a:r>
              <a:rPr lang="ro-RO" sz="3200" b="1" i="1" cap="all"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j-ea"/>
                <a:cs typeface="+mj-cs"/>
              </a:rPr>
              <a:t>1</a:t>
            </a:r>
            <a:r>
              <a:rPr lang="vi-VN" sz="3200" b="1" i="1" cap="all"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j-ea"/>
                <a:cs typeface="+mj-cs"/>
              </a:rPr>
              <a:t>. </a:t>
            </a:r>
            <a:r>
              <a:rPr lang="vi-VN" sz="3200" b="1" i="1" cap="all"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j-ea"/>
                <a:cs typeface="+mj-cs"/>
              </a:rPr>
              <a:t>Sprijin </a:t>
            </a:r>
            <a:r>
              <a:rPr lang="ro-RO" sz="3200" b="1" i="1" cap="all" dirty="0" smtClean="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j-ea"/>
                <a:cs typeface="+mj-cs"/>
              </a:rPr>
              <a:t>PREGĂTITOR PENTRU ELABORAREA STRATEGIILOR DE DEZVOLTARE LOCALĂ</a:t>
            </a:r>
            <a:endParaRPr lang="ro-RO" sz="3200" b="1" i="1" cap="all"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j-ea"/>
              <a:cs typeface="+mj-cs"/>
            </a:endParaRPr>
          </a:p>
        </p:txBody>
      </p:sp>
      <p:sp>
        <p:nvSpPr>
          <p:cNvPr id="3" name="Rectangle 2"/>
          <p:cNvSpPr/>
          <p:nvPr/>
        </p:nvSpPr>
        <p:spPr>
          <a:xfrm>
            <a:off x="3707904" y="1988840"/>
            <a:ext cx="4572000" cy="369332"/>
          </a:xfrm>
          <a:prstGeom prst="rect">
            <a:avLst/>
          </a:prstGeom>
        </p:spPr>
        <p:txBody>
          <a:bodyPr>
            <a:spAutoFit/>
          </a:bodyPr>
          <a:lstStyle/>
          <a:p>
            <a:r>
              <a:rPr lang="ro-RO" dirty="0"/>
              <a:t> </a:t>
            </a:r>
          </a:p>
        </p:txBody>
      </p:sp>
      <p:sp>
        <p:nvSpPr>
          <p:cNvPr id="6" name="Vertical Scroll 5"/>
          <p:cNvSpPr/>
          <p:nvPr/>
        </p:nvSpPr>
        <p:spPr>
          <a:xfrm>
            <a:off x="278690" y="1727353"/>
            <a:ext cx="8325757" cy="4536504"/>
          </a:xfrm>
          <a:prstGeom prst="verticalScroll">
            <a:avLst/>
          </a:prstGeom>
        </p:spPr>
        <p:style>
          <a:lnRef idx="2">
            <a:schemeClr val="accent5"/>
          </a:lnRef>
          <a:fillRef idx="1">
            <a:schemeClr val="lt1"/>
          </a:fillRef>
          <a:effectRef idx="0">
            <a:schemeClr val="accent5"/>
          </a:effectRef>
          <a:fontRef idx="minor">
            <a:schemeClr val="dk1"/>
          </a:fontRef>
        </p:style>
        <p:txBody>
          <a:bodyPr rtlCol="0" anchor="ctr"/>
          <a:lstStyle/>
          <a:p>
            <a:r>
              <a:rPr lang="ro-RO" sz="2800" dirty="0">
                <a:latin typeface="Calibri" panose="020F0502020204030204" pitchFamily="34" charset="0"/>
              </a:rPr>
              <a:t>În perioada 25 martie – 05 iunie 2015 s-a desfășurat prima sesiune de depunere a cererilor de finanțare.</a:t>
            </a:r>
          </a:p>
          <a:p>
            <a:pPr lvl="0"/>
            <a:endParaRPr lang="ro-RO" sz="2800" dirty="0" smtClean="0">
              <a:latin typeface="Calibri" panose="020F0502020204030204" pitchFamily="34" charset="0"/>
            </a:endParaRPr>
          </a:p>
          <a:p>
            <a:pPr lvl="0"/>
            <a:r>
              <a:rPr lang="ro-RO" sz="2800" dirty="0" smtClean="0">
                <a:latin typeface="Calibri" panose="020F0502020204030204" pitchFamily="34" charset="0"/>
              </a:rPr>
              <a:t>Proiecte </a:t>
            </a:r>
            <a:r>
              <a:rPr lang="ro-RO" sz="2800" dirty="0">
                <a:latin typeface="Calibri" panose="020F0502020204030204" pitchFamily="34" charset="0"/>
              </a:rPr>
              <a:t>depuse: </a:t>
            </a:r>
            <a:endParaRPr lang="ro-RO" sz="2800" dirty="0" smtClean="0">
              <a:latin typeface="Calibri" panose="020F0502020204030204" pitchFamily="34" charset="0"/>
            </a:endParaRPr>
          </a:p>
          <a:p>
            <a:pPr lvl="0"/>
            <a:r>
              <a:rPr lang="ro-RO" sz="2800" dirty="0" smtClean="0">
                <a:latin typeface="Calibri" panose="020F0502020204030204" pitchFamily="34" charset="0"/>
              </a:rPr>
              <a:t>180 </a:t>
            </a:r>
            <a:r>
              <a:rPr lang="ro-RO" sz="2800" dirty="0">
                <a:latin typeface="Calibri" panose="020F0502020204030204" pitchFamily="34" charset="0"/>
              </a:rPr>
              <a:t>cu o valoare publică de 2,43 mil. euro;</a:t>
            </a:r>
          </a:p>
          <a:p>
            <a:pPr lvl="0"/>
            <a:r>
              <a:rPr lang="ro-RO" sz="2800" dirty="0">
                <a:latin typeface="Calibri" panose="020F0502020204030204" pitchFamily="34" charset="0"/>
              </a:rPr>
              <a:t>P</a:t>
            </a:r>
            <a:r>
              <a:rPr lang="ro-RO" sz="2800" dirty="0" smtClean="0">
                <a:latin typeface="Calibri" panose="020F0502020204030204" pitchFamily="34" charset="0"/>
              </a:rPr>
              <a:t>roiecte </a:t>
            </a:r>
            <a:r>
              <a:rPr lang="ro-RO" sz="2800" dirty="0">
                <a:latin typeface="Calibri" panose="020F0502020204030204" pitchFamily="34" charset="0"/>
              </a:rPr>
              <a:t>eligibile: </a:t>
            </a:r>
            <a:endParaRPr lang="ro-RO" sz="2800" dirty="0" smtClean="0">
              <a:latin typeface="Calibri" panose="020F0502020204030204" pitchFamily="34" charset="0"/>
            </a:endParaRPr>
          </a:p>
          <a:p>
            <a:pPr lvl="0"/>
            <a:r>
              <a:rPr lang="ro-RO" sz="2800" dirty="0" smtClean="0">
                <a:latin typeface="Calibri" panose="020F0502020204030204" pitchFamily="34" charset="0"/>
              </a:rPr>
              <a:t>175 </a:t>
            </a:r>
            <a:r>
              <a:rPr lang="ro-RO" sz="2800" dirty="0">
                <a:latin typeface="Calibri" panose="020F0502020204030204" pitchFamily="34" charset="0"/>
              </a:rPr>
              <a:t>cu o valoare publică de 2,38 mil. euro.</a:t>
            </a:r>
          </a:p>
        </p:txBody>
      </p:sp>
      <p:sp>
        <p:nvSpPr>
          <p:cNvPr id="7" name="Slide Number Placeholder 6"/>
          <p:cNvSpPr>
            <a:spLocks noGrp="1"/>
          </p:cNvSpPr>
          <p:nvPr>
            <p:ph type="sldNum" sz="quarter" idx="12"/>
          </p:nvPr>
        </p:nvSpPr>
        <p:spPr/>
        <p:txBody>
          <a:bodyPr/>
          <a:lstStyle/>
          <a:p>
            <a:fld id="{9B3F2014-9949-416B-9F83-F7228D2D6A4C}" type="slidenum">
              <a:rPr lang="ro-RO" smtClean="0"/>
              <a:t>34</a:t>
            </a:fld>
            <a:endParaRPr lang="ro-RO"/>
          </a:p>
        </p:txBody>
      </p:sp>
    </p:spTree>
    <p:extLst>
      <p:ext uri="{BB962C8B-B14F-4D97-AF65-F5344CB8AC3E}">
        <p14:creationId xmlns:p14="http://schemas.microsoft.com/office/powerpoint/2010/main" val="4006618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8640960" cy="1569660"/>
          </a:xfrm>
          <a:prstGeom prst="rect">
            <a:avLst/>
          </a:prstGeom>
        </p:spPr>
        <p:txBody>
          <a:bodyPr wrap="square">
            <a:spAutoFit/>
          </a:bodyPr>
          <a:lstStyle/>
          <a:p>
            <a:pPr algn="ctr"/>
            <a:r>
              <a:rPr lang="vi-VN" sz="3200" b="1" i="1" cap="all"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j-ea"/>
                <a:cs typeface="+mj-cs"/>
              </a:rPr>
              <a:t>19.2. Sprijin pentru implementarea acțiunilor în cadrul strategiei de dezvoltare locală</a:t>
            </a:r>
            <a:endParaRPr lang="ro-RO" sz="3200" b="1" i="1" cap="all" dirty="0">
              <a:solidFill>
                <a:schemeClr val="accent1">
                  <a:lumMod val="75000"/>
                </a:schemeClr>
              </a:solidFill>
              <a:effectLst>
                <a:outerShdw blurRad="38100" dist="38100" dir="2700000" algn="tl">
                  <a:srgbClr val="000000">
                    <a:alpha val="43137"/>
                  </a:srgbClr>
                </a:outerShdw>
              </a:effectLst>
              <a:latin typeface="Calibri" panose="020F0502020204030204" pitchFamily="34" charset="0"/>
              <a:ea typeface="+mj-ea"/>
              <a:cs typeface="+mj-cs"/>
            </a:endParaRPr>
          </a:p>
        </p:txBody>
      </p:sp>
      <p:graphicFrame>
        <p:nvGraphicFramePr>
          <p:cNvPr id="4" name="Diagram 3"/>
          <p:cNvGraphicFramePr/>
          <p:nvPr>
            <p:extLst>
              <p:ext uri="{D42A27DB-BD31-4B8C-83A1-F6EECF244321}">
                <p14:modId xmlns:p14="http://schemas.microsoft.com/office/powerpoint/2010/main" val="2149079443"/>
              </p:ext>
            </p:extLst>
          </p:nvPr>
        </p:nvGraphicFramePr>
        <p:xfrm>
          <a:off x="-1188640" y="2024314"/>
          <a:ext cx="11593288" cy="5116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9B3F2014-9949-416B-9F83-F7228D2D6A4C}" type="slidenum">
              <a:rPr lang="ro-RO" smtClean="0"/>
              <a:t>35</a:t>
            </a:fld>
            <a:endParaRPr lang="ro-RO"/>
          </a:p>
        </p:txBody>
      </p:sp>
    </p:spTree>
    <p:extLst>
      <p:ext uri="{BB962C8B-B14F-4D97-AF65-F5344CB8AC3E}">
        <p14:creationId xmlns:p14="http://schemas.microsoft.com/office/powerpoint/2010/main" val="2008916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229600" cy="990600"/>
          </a:xfrm>
        </p:spPr>
        <p:txBody>
          <a:bodyPr>
            <a:normAutofit fontScale="90000"/>
          </a:bodyPr>
          <a:lstStyle/>
          <a:p>
            <a:r>
              <a:rPr lang="ro-RO" sz="3600" b="1" dirty="0" smtClean="0">
                <a:latin typeface="Calibri" panose="020F0502020204030204" pitchFamily="34" charset="0"/>
              </a:rPr>
              <a:t/>
            </a:r>
            <a:br>
              <a:rPr lang="ro-RO" sz="3600" b="1" dirty="0" smtClean="0">
                <a:latin typeface="Calibri" panose="020F0502020204030204" pitchFamily="34" charset="0"/>
              </a:rPr>
            </a:br>
            <a:r>
              <a:rPr lang="vi-VN" sz="3600" b="1" dirty="0" smtClean="0">
                <a:latin typeface="Calibri" panose="020F0502020204030204" pitchFamily="34" charset="0"/>
              </a:rPr>
              <a:t>19.2</a:t>
            </a:r>
            <a:r>
              <a:rPr lang="vi-VN" sz="3600" b="1" dirty="0">
                <a:latin typeface="Calibri" panose="020F0502020204030204" pitchFamily="34" charset="0"/>
              </a:rPr>
              <a:t>. Sprijin pentru implementarea acțiunilor în cadrul strategiei de dezvoltare locală</a:t>
            </a:r>
            <a:r>
              <a:rPr lang="vi-VN" sz="4400" b="1" dirty="0">
                <a:latin typeface="Calibri" panose="020F0502020204030204" pitchFamily="34" charset="0"/>
              </a:rPr>
              <a:t/>
            </a:r>
            <a:br>
              <a:rPr lang="vi-VN" sz="4400" b="1" dirty="0">
                <a:latin typeface="Calibri" panose="020F0502020204030204" pitchFamily="34" charset="0"/>
              </a:rPr>
            </a:br>
            <a:endParaRPr lang="ro-RO" sz="4400" dirty="0">
              <a:latin typeface="Calibri" panose="020F0502020204030204" pitchFamily="34" charset="0"/>
            </a:endParaRPr>
          </a:p>
        </p:txBody>
      </p:sp>
      <p:sp>
        <p:nvSpPr>
          <p:cNvPr id="3" name="Content Placeholder 2"/>
          <p:cNvSpPr>
            <a:spLocks noGrp="1"/>
          </p:cNvSpPr>
          <p:nvPr>
            <p:ph idx="1"/>
          </p:nvPr>
        </p:nvSpPr>
        <p:spPr>
          <a:xfrm>
            <a:off x="539552" y="1412776"/>
            <a:ext cx="8064896" cy="5184576"/>
          </a:xfrm>
          <a:effectLst>
            <a:glow rad="1016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lvl="1">
              <a:buFont typeface="Wingdings" panose="05000000000000000000" pitchFamily="2" charset="2"/>
              <a:buChar char="q"/>
            </a:pPr>
            <a:r>
              <a:rPr lang="vi-VN" sz="2600" b="1" dirty="0">
                <a:solidFill>
                  <a:schemeClr val="tx1"/>
                </a:solidFill>
                <a:latin typeface="Calibri" panose="020F0502020204030204" pitchFamily="34" charset="0"/>
              </a:rPr>
              <a:t>Ponderea maximă a intensității sprijinului public nerambursabil din totalul cheltuielilor eligibile este de până la 100% - până la un maxim de 200.000 de euro/proiect.</a:t>
            </a:r>
          </a:p>
          <a:p>
            <a:pPr lvl="1">
              <a:buFont typeface="Wingdings" panose="05000000000000000000" pitchFamily="2" charset="2"/>
              <a:buChar char="q"/>
            </a:pPr>
            <a:r>
              <a:rPr lang="vi-VN" sz="2600" b="1" dirty="0">
                <a:solidFill>
                  <a:schemeClr val="tx1"/>
                </a:solidFill>
                <a:latin typeface="Calibri" panose="020F0502020204030204" pitchFamily="34" charset="0"/>
              </a:rPr>
              <a:t>Se vor aplica regulile de ajutor de minimis în </a:t>
            </a:r>
            <a:r>
              <a:rPr lang="vi-VN" sz="2600" b="1" dirty="0" smtClean="0">
                <a:solidFill>
                  <a:schemeClr val="tx1"/>
                </a:solidFill>
                <a:latin typeface="Calibri" panose="020F0502020204030204" pitchFamily="34" charset="0"/>
              </a:rPr>
              <a:t>vigoare, </a:t>
            </a:r>
            <a:r>
              <a:rPr lang="vi-VN" sz="2600" b="1" dirty="0">
                <a:solidFill>
                  <a:schemeClr val="tx1"/>
                </a:solidFill>
                <a:latin typeface="Calibri" panose="020F0502020204030204" pitchFamily="34" charset="0"/>
              </a:rPr>
              <a:t>conform prevederilor Regulamentului UE nr. 1407/2013.</a:t>
            </a:r>
          </a:p>
          <a:p>
            <a:pPr lvl="1">
              <a:buFont typeface="Wingdings" panose="05000000000000000000" pitchFamily="2" charset="2"/>
              <a:buChar char="q"/>
            </a:pPr>
            <a:r>
              <a:rPr lang="vi-VN" sz="2600" b="1" dirty="0">
                <a:solidFill>
                  <a:schemeClr val="tx1"/>
                </a:solidFill>
                <a:latin typeface="Calibri" panose="020F0502020204030204" pitchFamily="34" charset="0"/>
              </a:rPr>
              <a:t>Pentru acțiunile care se regăsesc în obiectivele măsurilor de dezvoltare rurală, GAL va stabili intensitatea sprijinului în limita maximă prevăzută în Regulamentul (UE) nr. 1305/2013.</a:t>
            </a:r>
          </a:p>
          <a:p>
            <a:pPr lvl="1">
              <a:buFont typeface="Wingdings" panose="05000000000000000000" pitchFamily="2" charset="2"/>
              <a:buChar char="q"/>
            </a:pPr>
            <a:r>
              <a:rPr lang="vi-VN" sz="2600" b="1" dirty="0">
                <a:solidFill>
                  <a:schemeClr val="tx1"/>
                </a:solidFill>
                <a:latin typeface="Calibri" panose="020F0502020204030204" pitchFamily="34" charset="0"/>
              </a:rPr>
              <a:t> Intensitatea sprijinului pentru măsurile care nu sunt cuprinse în Anexa 2 a Reg. (UE) nr. 1305/2013 va fi stabilită de GAL-uri astfel:</a:t>
            </a:r>
          </a:p>
          <a:p>
            <a:pPr marL="274320" lvl="1" indent="0">
              <a:buNone/>
            </a:pPr>
            <a:r>
              <a:rPr lang="vi-VN" sz="2600" b="1" dirty="0">
                <a:solidFill>
                  <a:schemeClr val="tx1"/>
                </a:solidFill>
                <a:latin typeface="Calibri" panose="020F0502020204030204" pitchFamily="34" charset="0"/>
              </a:rPr>
              <a:t>•	pentru operațiunile generatoare de venit: până la 90%</a:t>
            </a:r>
          </a:p>
          <a:p>
            <a:pPr marL="274320" lvl="1" indent="0">
              <a:buNone/>
            </a:pPr>
            <a:r>
              <a:rPr lang="vi-VN" sz="2600" b="1" dirty="0">
                <a:solidFill>
                  <a:schemeClr val="tx1"/>
                </a:solidFill>
                <a:latin typeface="Calibri" panose="020F0502020204030204" pitchFamily="34" charset="0"/>
              </a:rPr>
              <a:t>•	pentru operațiunile generatoare de venit  cu utilitate publică – până la  100%</a:t>
            </a:r>
          </a:p>
          <a:p>
            <a:pPr marL="274320" lvl="1" indent="0">
              <a:buNone/>
            </a:pPr>
            <a:r>
              <a:rPr lang="vi-VN" sz="2600" b="1" dirty="0">
                <a:solidFill>
                  <a:schemeClr val="tx1"/>
                </a:solidFill>
                <a:latin typeface="Calibri" panose="020F0502020204030204" pitchFamily="34" charset="0"/>
              </a:rPr>
              <a:t>•	pentru operațiunile negeneratoare de venit: până la 100</a:t>
            </a:r>
            <a:r>
              <a:rPr lang="vi-VN" sz="2600" b="1" dirty="0" smtClean="0">
                <a:solidFill>
                  <a:schemeClr val="tx1"/>
                </a:solidFill>
                <a:latin typeface="Calibri" panose="020F0502020204030204" pitchFamily="34" charset="0"/>
              </a:rPr>
              <a:t>%.</a:t>
            </a:r>
            <a:endParaRPr lang="vi-VN" sz="2600" b="1" dirty="0">
              <a:solidFill>
                <a:schemeClr val="tx1"/>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B3F2014-9949-416B-9F83-F7228D2D6A4C}" type="slidenum">
              <a:rPr lang="ro-RO" smtClean="0"/>
              <a:t>36</a:t>
            </a:fld>
            <a:endParaRPr lang="ro-RO"/>
          </a:p>
        </p:txBody>
      </p:sp>
    </p:spTree>
    <p:extLst>
      <p:ext uri="{BB962C8B-B14F-4D97-AF65-F5344CB8AC3E}">
        <p14:creationId xmlns:p14="http://schemas.microsoft.com/office/powerpoint/2010/main" val="3276043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2232196"/>
            <a:ext cx="8229600" cy="4525963"/>
          </a:xfrm>
          <a:ln>
            <a:noFill/>
          </a:ln>
        </p:spPr>
        <p:txBody>
          <a:bodyPr>
            <a:noAutofit/>
          </a:bodyPr>
          <a:lstStyle/>
          <a:p>
            <a:pPr marL="109728" indent="0">
              <a:buNone/>
            </a:pPr>
            <a:r>
              <a:rPr lang="ro-RO" sz="2400" dirty="0" smtClean="0">
                <a:latin typeface="Calibri" panose="020F0502020204030204" pitchFamily="34" charset="0"/>
              </a:rPr>
              <a:t>	proiecte </a:t>
            </a:r>
            <a:r>
              <a:rPr lang="ro-RO" sz="2400" dirty="0">
                <a:latin typeface="Calibri" panose="020F0502020204030204" pitchFamily="34" charset="0"/>
              </a:rPr>
              <a:t>de cooperare transnațională (dintre România și </a:t>
            </a:r>
            <a:r>
              <a:rPr lang="ro-RO" sz="2400" dirty="0" smtClean="0">
                <a:latin typeface="Calibri" panose="020F0502020204030204" pitchFamily="34" charset="0"/>
              </a:rPr>
              <a:t>alte </a:t>
            </a:r>
            <a:r>
              <a:rPr lang="ro-RO" sz="2400" dirty="0">
                <a:latin typeface="Calibri" panose="020F0502020204030204" pitchFamily="34" charset="0"/>
              </a:rPr>
              <a:t>state europene) </a:t>
            </a:r>
            <a:endParaRPr lang="ro-RO" sz="2400" dirty="0" smtClean="0">
              <a:latin typeface="Calibri" panose="020F0502020204030204" pitchFamily="34" charset="0"/>
            </a:endParaRPr>
          </a:p>
          <a:p>
            <a:pPr marL="109728" indent="0">
              <a:buNone/>
            </a:pPr>
            <a:r>
              <a:rPr lang="ro-RO" sz="2400" dirty="0">
                <a:latin typeface="Calibri" panose="020F0502020204030204" pitchFamily="34" charset="0"/>
              </a:rPr>
              <a:t> </a:t>
            </a:r>
            <a:r>
              <a:rPr lang="ro-RO" sz="2400" dirty="0" smtClean="0">
                <a:latin typeface="Calibri" panose="020F0502020204030204" pitchFamily="34" charset="0"/>
              </a:rPr>
              <a:t>         cooperare </a:t>
            </a:r>
            <a:r>
              <a:rPr lang="ro-RO" sz="2400" dirty="0">
                <a:latin typeface="Calibri" panose="020F0502020204030204" pitchFamily="34" charset="0"/>
              </a:rPr>
              <a:t>interteritorială (în cadrul teritoriului României) </a:t>
            </a:r>
            <a:r>
              <a:rPr lang="ro-RO" sz="2400" dirty="0" smtClean="0">
                <a:latin typeface="Calibri" panose="020F0502020204030204" pitchFamily="34" charset="0"/>
              </a:rPr>
              <a:t>	între </a:t>
            </a:r>
            <a:r>
              <a:rPr lang="ro-RO" sz="2400" dirty="0">
                <a:latin typeface="Calibri" panose="020F0502020204030204" pitchFamily="34" charset="0"/>
              </a:rPr>
              <a:t>parteneriatele de tip CLLD. </a:t>
            </a:r>
            <a:endParaRPr lang="ro-RO" sz="2400" dirty="0" smtClean="0">
              <a:latin typeface="Calibri" panose="020F0502020204030204" pitchFamily="34" charset="0"/>
            </a:endParaRPr>
          </a:p>
          <a:p>
            <a:endParaRPr lang="ro-RO" sz="1050" dirty="0">
              <a:solidFill>
                <a:schemeClr val="bg2">
                  <a:lumMod val="50000"/>
                </a:schemeClr>
              </a:solidFill>
              <a:latin typeface="Calibri" panose="020F0502020204030204" pitchFamily="34" charset="0"/>
            </a:endParaRPr>
          </a:p>
          <a:p>
            <a:r>
              <a:rPr lang="ro-RO" sz="2400" dirty="0">
                <a:latin typeface="Calibri" panose="020F0502020204030204" pitchFamily="34" charset="0"/>
              </a:rPr>
              <a:t>Această sub-măsură va finanța proiectele de cooperare transnațională </a:t>
            </a:r>
            <a:r>
              <a:rPr lang="ro-RO" sz="2400" dirty="0" smtClean="0">
                <a:latin typeface="Calibri" panose="020F0502020204030204" pitchFamily="34" charset="0"/>
              </a:rPr>
              <a:t>și </a:t>
            </a:r>
            <a:r>
              <a:rPr lang="ro-RO" sz="2400" dirty="0">
                <a:latin typeface="Calibri" panose="020F0502020204030204" pitchFamily="34" charset="0"/>
              </a:rPr>
              <a:t>de cooperare interteritorială </a:t>
            </a:r>
            <a:r>
              <a:rPr lang="ro-RO" sz="2400" dirty="0" smtClean="0">
                <a:latin typeface="Calibri" panose="020F0502020204030204" pitchFamily="34" charset="0"/>
              </a:rPr>
              <a:t>între </a:t>
            </a:r>
            <a:r>
              <a:rPr lang="ro-RO" sz="2400" dirty="0">
                <a:latin typeface="Calibri" panose="020F0502020204030204" pitchFamily="34" charset="0"/>
              </a:rPr>
              <a:t>GAL-uri din România și parteneriatele de tip CLLD sau alte parteneriate, ca de exemplu un grup de parteneri publici și privați locali pe un teritoriu rural/urban, care implementează o strategie de dezvoltare </a:t>
            </a:r>
            <a:r>
              <a:rPr lang="ro-RO" sz="2400" dirty="0" smtClean="0">
                <a:latin typeface="Calibri" panose="020F0502020204030204" pitchFamily="34" charset="0"/>
              </a:rPr>
              <a:t>locală.</a:t>
            </a:r>
            <a:endParaRPr lang="ro-RO" sz="2800" dirty="0">
              <a:latin typeface="Calibri" panose="020F0502020204030204" pitchFamily="34" charset="0"/>
            </a:endParaRPr>
          </a:p>
        </p:txBody>
      </p:sp>
      <p:sp>
        <p:nvSpPr>
          <p:cNvPr id="3" name="Title 2"/>
          <p:cNvSpPr>
            <a:spLocks noGrp="1"/>
          </p:cNvSpPr>
          <p:nvPr>
            <p:ph type="title"/>
          </p:nvPr>
        </p:nvSpPr>
        <p:spPr>
          <a:xfrm>
            <a:off x="395536" y="548680"/>
            <a:ext cx="8424936" cy="1368152"/>
          </a:xfrm>
        </p:spPr>
        <p:txBody>
          <a:bodyPr>
            <a:noAutofit/>
          </a:bodyPr>
          <a:lstStyle/>
          <a:p>
            <a:r>
              <a:rPr lang="vi-VN" sz="3600" b="1" dirty="0">
                <a:latin typeface="Calibri" panose="020F0502020204030204" pitchFamily="34" charset="0"/>
              </a:rPr>
              <a:t>19.3. Pregătirea și  implementarea activităților de cooperare ale Grupului de Acțiune Locală </a:t>
            </a:r>
            <a:endParaRPr lang="ro-RO" sz="3600" b="1" dirty="0">
              <a:latin typeface="Calibri" panose="020F0502020204030204" pitchFamily="34" charset="0"/>
            </a:endParaRPr>
          </a:p>
        </p:txBody>
      </p:sp>
      <p:sp>
        <p:nvSpPr>
          <p:cNvPr id="5" name="Right Arrow 4"/>
          <p:cNvSpPr/>
          <p:nvPr/>
        </p:nvSpPr>
        <p:spPr>
          <a:xfrm>
            <a:off x="591813" y="2348880"/>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 name="Right Arrow 5"/>
          <p:cNvSpPr/>
          <p:nvPr/>
        </p:nvSpPr>
        <p:spPr>
          <a:xfrm>
            <a:off x="611560" y="3139004"/>
            <a:ext cx="6480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 name="Slide Number Placeholder 3"/>
          <p:cNvSpPr>
            <a:spLocks noGrp="1"/>
          </p:cNvSpPr>
          <p:nvPr>
            <p:ph type="sldNum" sz="quarter" idx="12"/>
          </p:nvPr>
        </p:nvSpPr>
        <p:spPr/>
        <p:txBody>
          <a:bodyPr/>
          <a:lstStyle/>
          <a:p>
            <a:fld id="{9B3F2014-9949-416B-9F83-F7228D2D6A4C}" type="slidenum">
              <a:rPr lang="ro-RO" smtClean="0"/>
              <a:t>37</a:t>
            </a:fld>
            <a:endParaRPr lang="ro-RO"/>
          </a:p>
        </p:txBody>
      </p:sp>
    </p:spTree>
    <p:extLst>
      <p:ext uri="{BB962C8B-B14F-4D97-AF65-F5344CB8AC3E}">
        <p14:creationId xmlns:p14="http://schemas.microsoft.com/office/powerpoint/2010/main" val="37175207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00808"/>
            <a:ext cx="9144000" cy="5157192"/>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109728" indent="0">
              <a:buNone/>
            </a:pPr>
            <a:endParaRPr lang="ro-RO" dirty="0">
              <a:latin typeface="Calibri" panose="020F0502020204030204" pitchFamily="34" charset="0"/>
            </a:endParaRPr>
          </a:p>
          <a:p>
            <a:r>
              <a:rPr lang="ro-RO" sz="2900" dirty="0" smtClean="0">
                <a:latin typeface="Calibri" panose="020F0502020204030204" pitchFamily="34" charset="0"/>
              </a:rPr>
              <a:t>La nivelul </a:t>
            </a:r>
            <a:r>
              <a:rPr lang="ro-RO" sz="2900" dirty="0">
                <a:latin typeface="Calibri" panose="020F0502020204030204" pitchFamily="34" charset="0"/>
              </a:rPr>
              <a:t>fiecărei strategii de dezvoltare locală, costurile de funcționare și de animare pentru fiecare SDL nu trebuie să depășească 20% (25% pentru Delta Dunării) din costurile publice totale efectuate pentru această strategie</a:t>
            </a:r>
            <a:r>
              <a:rPr lang="ro-RO" sz="2900" dirty="0" smtClean="0">
                <a:latin typeface="Calibri" panose="020F0502020204030204" pitchFamily="34" charset="0"/>
              </a:rPr>
              <a:t>.</a:t>
            </a:r>
          </a:p>
          <a:p>
            <a:endParaRPr lang="ro-RO" sz="2900" b="1" dirty="0" smtClean="0">
              <a:latin typeface="Calibri" panose="020F0502020204030204" pitchFamily="34" charset="0"/>
            </a:endParaRPr>
          </a:p>
          <a:p>
            <a:r>
              <a:rPr lang="ro-RO" sz="2900" b="1" dirty="0" smtClean="0">
                <a:latin typeface="Calibri" panose="020F0502020204030204" pitchFamily="34" charset="0"/>
              </a:rPr>
              <a:t>Pentru </a:t>
            </a:r>
            <a:r>
              <a:rPr lang="ro-RO" sz="2900" b="1" dirty="0">
                <a:latin typeface="Calibri" panose="020F0502020204030204" pitchFamily="34" charset="0"/>
              </a:rPr>
              <a:t>funcționarea GAL, </a:t>
            </a:r>
            <a:r>
              <a:rPr lang="ro-RO" sz="2900" dirty="0">
                <a:latin typeface="Calibri" panose="020F0502020204030204" pitchFamily="34" charset="0"/>
              </a:rPr>
              <a:t>sunt eligibile costurile legate de managementul implementării strategiei, respectiv costurile de funcționare, costurile de personal, costurile de instruire, costurile legate de comunicare, costurile financiare, precum și costurile legate de monitorizarea și evaluarea strategiei, conform articolului 34 (3) (g) Regulamentul 1303/2013</a:t>
            </a:r>
            <a:r>
              <a:rPr lang="ro-RO" sz="2900" dirty="0" smtClean="0">
                <a:latin typeface="Calibri" panose="020F0502020204030204" pitchFamily="34" charset="0"/>
              </a:rPr>
              <a:t>.</a:t>
            </a:r>
            <a:r>
              <a:rPr lang="vi-VN" sz="2900" dirty="0">
                <a:latin typeface="Calibri" panose="020F0502020204030204" pitchFamily="34" charset="0"/>
              </a:rPr>
              <a:t> </a:t>
            </a:r>
            <a:endParaRPr lang="ro-RO" sz="2900" dirty="0" smtClean="0">
              <a:latin typeface="Calibri" panose="020F0502020204030204" pitchFamily="34" charset="0"/>
            </a:endParaRPr>
          </a:p>
          <a:p>
            <a:endParaRPr lang="ro-RO" sz="2900" dirty="0">
              <a:latin typeface="Calibri" panose="020F0502020204030204" pitchFamily="34" charset="0"/>
            </a:endParaRPr>
          </a:p>
          <a:p>
            <a:r>
              <a:rPr lang="vi-VN" sz="2900" dirty="0" smtClean="0">
                <a:latin typeface="Calibri" panose="020F0502020204030204" pitchFamily="34" charset="0"/>
              </a:rPr>
              <a:t>Conform </a:t>
            </a:r>
            <a:r>
              <a:rPr lang="vi-VN" sz="2900" dirty="0">
                <a:latin typeface="Calibri" panose="020F0502020204030204" pitchFamily="34" charset="0"/>
              </a:rPr>
              <a:t>articolului 35 (1) (e) al Regulamentului (UE) nr. 1303/2013, </a:t>
            </a:r>
            <a:r>
              <a:rPr lang="vi-VN" sz="2900" b="1" dirty="0">
                <a:latin typeface="Calibri" panose="020F0502020204030204" pitchFamily="34" charset="0"/>
              </a:rPr>
              <a:t>costurile eligibile pentru animare </a:t>
            </a:r>
            <a:r>
              <a:rPr lang="vi-VN" sz="2900" dirty="0">
                <a:latin typeface="Calibri" panose="020F0502020204030204" pitchFamily="34" charset="0"/>
              </a:rPr>
              <a:t>sunt costurile pentru facilitarea schimbului între părțile interesate, pentru furnizarea de informații, pentru promovarea strategiei și pentru sprijinirea beneficiarilor în vederea pregătirii cererilor de finanțare</a:t>
            </a:r>
            <a:r>
              <a:rPr lang="vi-VN" sz="2900" dirty="0" smtClean="0">
                <a:latin typeface="Calibri" panose="020F0502020204030204" pitchFamily="34" charset="0"/>
              </a:rPr>
              <a:t>.</a:t>
            </a:r>
            <a:endParaRPr lang="ro-RO" sz="2900" dirty="0" smtClean="0">
              <a:latin typeface="Calibri" panose="020F0502020204030204" pitchFamily="34" charset="0"/>
            </a:endParaRPr>
          </a:p>
        </p:txBody>
      </p:sp>
      <p:sp>
        <p:nvSpPr>
          <p:cNvPr id="3" name="Title 2"/>
          <p:cNvSpPr>
            <a:spLocks noGrp="1"/>
          </p:cNvSpPr>
          <p:nvPr>
            <p:ph type="title"/>
          </p:nvPr>
        </p:nvSpPr>
        <p:spPr>
          <a:xfrm>
            <a:off x="467544" y="548680"/>
            <a:ext cx="8229600" cy="1354162"/>
          </a:xfrm>
        </p:spPr>
        <p:txBody>
          <a:bodyPr>
            <a:normAutofit fontScale="90000"/>
          </a:bodyPr>
          <a:lstStyle/>
          <a:p>
            <a:r>
              <a:rPr lang="ro-RO" b="1" dirty="0">
                <a:latin typeface="Calibri" panose="020F0502020204030204" pitchFamily="34" charset="0"/>
              </a:rPr>
              <a:t>19.4.  Sprijin pentru cheltuieli de funcționare și </a:t>
            </a:r>
            <a:r>
              <a:rPr lang="ro-RO" b="1" dirty="0" smtClean="0">
                <a:latin typeface="Calibri" panose="020F0502020204030204" pitchFamily="34" charset="0"/>
              </a:rPr>
              <a:t>animare</a:t>
            </a:r>
            <a:r>
              <a:rPr lang="ro-RO" i="1" dirty="0">
                <a:latin typeface="Calibri" panose="020F0502020204030204" pitchFamily="34" charset="0"/>
              </a:rPr>
              <a:t/>
            </a:r>
            <a:br>
              <a:rPr lang="ro-RO" i="1" dirty="0">
                <a:latin typeface="Calibri" panose="020F0502020204030204" pitchFamily="34" charset="0"/>
              </a:rPr>
            </a:br>
            <a:endParaRPr lang="ro-RO" i="1"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9B3F2014-9949-416B-9F83-F7228D2D6A4C}" type="slidenum">
              <a:rPr lang="ro-RO" smtClean="0"/>
              <a:t>38</a:t>
            </a:fld>
            <a:endParaRPr lang="ro-RO"/>
          </a:p>
        </p:txBody>
      </p:sp>
    </p:spTree>
    <p:extLst>
      <p:ext uri="{BB962C8B-B14F-4D97-AF65-F5344CB8AC3E}">
        <p14:creationId xmlns:p14="http://schemas.microsoft.com/office/powerpoint/2010/main" val="1629945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4</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6.2. „Sprijin pentru înființarea de activităţi neagricole în zone rurale” 	</a:t>
            </a:r>
          </a:p>
        </p:txBody>
      </p:sp>
      <p:sp>
        <p:nvSpPr>
          <p:cNvPr id="10" name="Title 9"/>
          <p:cNvSpPr>
            <a:spLocks noGrp="1"/>
          </p:cNvSpPr>
          <p:nvPr>
            <p:ph type="title"/>
          </p:nvPr>
        </p:nvSpPr>
        <p:spPr>
          <a:xfrm>
            <a:off x="-900608" y="-171400"/>
            <a:ext cx="10297144" cy="7128792"/>
          </a:xfrm>
        </p:spPr>
        <p:txBody>
          <a:bodyPr>
            <a:noAutofit/>
          </a:bodyPr>
          <a:lstStyle/>
          <a:p>
            <a:r>
              <a:rPr lang="vi-VN" sz="2000" dirty="0">
                <a:solidFill>
                  <a:srgbClr val="1F4AA1"/>
                </a:solidFill>
                <a:latin typeface="Calibri" pitchFamily="34" charset="0"/>
                <a:ea typeface="+mn-ea"/>
                <a:cs typeface="Calibri" pitchFamily="34" charset="0"/>
              </a:rPr>
              <a:t>	</a:t>
            </a:r>
            <a:endParaRPr lang="ro-RO" sz="2000" dirty="0">
              <a:solidFill>
                <a:srgbClr val="1F4AA1"/>
              </a:solidFill>
              <a:latin typeface="Calibri" pitchFamily="34" charset="0"/>
              <a:ea typeface="+mn-ea"/>
              <a:cs typeface="Calibri" pitchFamily="34" charset="0"/>
            </a:endParaRPr>
          </a:p>
        </p:txBody>
      </p:sp>
      <p:graphicFrame>
        <p:nvGraphicFramePr>
          <p:cNvPr id="4" name="Diagram 3"/>
          <p:cNvGraphicFramePr/>
          <p:nvPr>
            <p:extLst>
              <p:ext uri="{D42A27DB-BD31-4B8C-83A1-F6EECF244321}">
                <p14:modId xmlns:p14="http://schemas.microsoft.com/office/powerpoint/2010/main" val="2396518695"/>
              </p:ext>
            </p:extLst>
          </p:nvPr>
        </p:nvGraphicFramePr>
        <p:xfrm>
          <a:off x="13399" y="943853"/>
          <a:ext cx="8951089" cy="59199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77506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5</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6.2. „Sprijin pentru înființarea de activităţi neagricole în zone rurale” 	</a:t>
            </a:r>
          </a:p>
        </p:txBody>
      </p:sp>
      <p:graphicFrame>
        <p:nvGraphicFramePr>
          <p:cNvPr id="6" name="Table 5"/>
          <p:cNvGraphicFramePr>
            <a:graphicFrameLocks noGrp="1"/>
          </p:cNvGraphicFramePr>
          <p:nvPr>
            <p:extLst>
              <p:ext uri="{D42A27DB-BD31-4B8C-83A1-F6EECF244321}">
                <p14:modId xmlns:p14="http://schemas.microsoft.com/office/powerpoint/2010/main" val="2863976828"/>
              </p:ext>
            </p:extLst>
          </p:nvPr>
        </p:nvGraphicFramePr>
        <p:xfrm>
          <a:off x="179512" y="1661925"/>
          <a:ext cx="8712968" cy="4863419"/>
        </p:xfrm>
        <a:graphic>
          <a:graphicData uri="http://schemas.openxmlformats.org/drawingml/2006/table">
            <a:tbl>
              <a:tblPr firstRow="1" firstCol="1" bandRow="1">
                <a:tableStyleId>{5C22544A-7EE6-4342-B048-85BDC9FD1C3A}</a:tableStyleId>
              </a:tblPr>
              <a:tblGrid>
                <a:gridCol w="432048"/>
                <a:gridCol w="7560840"/>
                <a:gridCol w="720080"/>
              </a:tblGrid>
              <a:tr h="884258">
                <a:tc>
                  <a:txBody>
                    <a:bodyPr/>
                    <a:lstStyle/>
                    <a:p>
                      <a:pPr>
                        <a:lnSpc>
                          <a:spcPct val="115000"/>
                        </a:lnSpc>
                        <a:spcAft>
                          <a:spcPts val="1000"/>
                        </a:spcAft>
                      </a:pPr>
                      <a:r>
                        <a:rPr lang="ro-RO" sz="1600" dirty="0">
                          <a:effectLst/>
                        </a:rPr>
                        <a:t>Nr. crt.</a:t>
                      </a:r>
                      <a:endParaRPr lang="ro-RO" sz="16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dirty="0">
                          <a:effectLst/>
                        </a:rPr>
                        <a:t>Principii şi criterii de selecție</a:t>
                      </a:r>
                      <a:endParaRPr lang="ro-RO" sz="1600" dirty="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1600" dirty="0">
                          <a:effectLst/>
                        </a:rPr>
                        <a:t>Punctaj</a:t>
                      </a:r>
                      <a:endParaRPr lang="ro-RO" sz="1600" dirty="0">
                        <a:effectLst/>
                        <a:latin typeface="Arial"/>
                        <a:ea typeface="Times New Roman"/>
                        <a:cs typeface="Times New Roman"/>
                      </a:endParaRPr>
                    </a:p>
                  </a:txBody>
                  <a:tcPr marL="16643" marR="16643" marT="0" marB="0"/>
                </a:tc>
              </a:tr>
              <a:tr h="884258">
                <a:tc rowSpan="3">
                  <a:txBody>
                    <a:bodyPr/>
                    <a:lstStyle/>
                    <a:p>
                      <a:pPr>
                        <a:lnSpc>
                          <a:spcPct val="115000"/>
                        </a:lnSpc>
                        <a:spcAft>
                          <a:spcPts val="1000"/>
                        </a:spcAft>
                      </a:pPr>
                      <a:r>
                        <a:rPr lang="ro-RO" sz="1600">
                          <a:effectLst/>
                        </a:rPr>
                        <a:t>1. </a:t>
                      </a:r>
                      <a:endParaRPr lang="ro-RO" sz="1600">
                        <a:effectLst/>
                        <a:latin typeface="Arial"/>
                        <a:ea typeface="Times New Roman"/>
                        <a:cs typeface="Times New Roman"/>
                      </a:endParaRPr>
                    </a:p>
                  </a:txBody>
                  <a:tcPr marL="16643" marR="16643" marT="0" marB="0"/>
                </a:tc>
                <a:tc>
                  <a:txBody>
                    <a:bodyPr/>
                    <a:lstStyle/>
                    <a:p>
                      <a:pPr algn="just">
                        <a:lnSpc>
                          <a:spcPct val="115000"/>
                        </a:lnSpc>
                        <a:spcAft>
                          <a:spcPts val="1000"/>
                        </a:spcAft>
                      </a:pPr>
                      <a:r>
                        <a:rPr lang="ro-RO" sz="1800" dirty="0">
                          <a:effectLst/>
                        </a:rPr>
                        <a:t>Principiul diversificării activității agricole a fermierilor/membrilor gospodăriei agricole către activități neagricole</a:t>
                      </a:r>
                      <a:endParaRPr lang="ro-RO" sz="18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a:effectLst/>
                        </a:rPr>
                        <a:t>15p</a:t>
                      </a:r>
                      <a:endParaRPr lang="ro-RO" sz="1600">
                        <a:effectLst/>
                        <a:latin typeface="Arial"/>
                        <a:ea typeface="Times New Roman"/>
                        <a:cs typeface="Times New Roman"/>
                      </a:endParaRPr>
                    </a:p>
                  </a:txBody>
                  <a:tcPr marL="16643" marR="16643" marT="0" marB="0"/>
                </a:tc>
              </a:tr>
              <a:tr h="1768516">
                <a:tc vMerge="1">
                  <a:txBody>
                    <a:bodyPr/>
                    <a:lstStyle/>
                    <a:p>
                      <a:endParaRPr lang="ro-RO"/>
                    </a:p>
                  </a:txBody>
                  <a:tcPr/>
                </a:tc>
                <a:tc>
                  <a:txBody>
                    <a:bodyPr/>
                    <a:lstStyle/>
                    <a:p>
                      <a:pPr algn="just">
                        <a:lnSpc>
                          <a:spcPct val="115000"/>
                        </a:lnSpc>
                        <a:spcAft>
                          <a:spcPts val="1000"/>
                        </a:spcAft>
                      </a:pPr>
                      <a:r>
                        <a:rPr lang="ro-RO" sz="1800" dirty="0">
                          <a:effectLst/>
                        </a:rPr>
                        <a:t>1.1. Proiecte care sunt inițiate de o întreprindere existentă, care a desfășurat în principal activitate în domeniul agricol și intenționează să-și diversifice activitatea în sectorul non-agricol. Activitatea agricolă trebuie să fie realizată  pe perioada  a cel puțin 12 luni de la data înființării și până la data depunerii cererii de finanțare. </a:t>
                      </a:r>
                      <a:endParaRPr lang="ro-RO" sz="18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a:effectLst/>
                        </a:rPr>
                        <a:t>15p</a:t>
                      </a:r>
                      <a:endParaRPr lang="ro-RO" sz="1600">
                        <a:effectLst/>
                        <a:latin typeface="Arial"/>
                        <a:ea typeface="Times New Roman"/>
                        <a:cs typeface="Times New Roman"/>
                      </a:endParaRPr>
                    </a:p>
                  </a:txBody>
                  <a:tcPr marL="16643" marR="16643" marT="0" marB="0"/>
                </a:tc>
              </a:tr>
              <a:tr h="1326387">
                <a:tc vMerge="1">
                  <a:txBody>
                    <a:bodyPr/>
                    <a:lstStyle/>
                    <a:p>
                      <a:endParaRPr lang="ro-RO"/>
                    </a:p>
                  </a:txBody>
                  <a:tcPr/>
                </a:tc>
                <a:tc>
                  <a:txBody>
                    <a:bodyPr/>
                    <a:lstStyle/>
                    <a:p>
                      <a:pPr algn="just">
                        <a:lnSpc>
                          <a:spcPct val="115000"/>
                        </a:lnSpc>
                        <a:spcAft>
                          <a:spcPts val="1000"/>
                        </a:spcAft>
                      </a:pPr>
                      <a:r>
                        <a:rPr lang="ro-RO" sz="1800" dirty="0">
                          <a:effectLst/>
                        </a:rPr>
                        <a:t>1.2. Proiecte care sunt inițiate de un fermier/membru al gospodariei agricole care a activat în agricultură minimum 12 luni până la data depunerii cererii de finanțare (fapt verificat în baza de date APIA/Registrul ANSVSA/Registrul Agricol).</a:t>
                      </a:r>
                      <a:endParaRPr lang="ro-RO" sz="18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dirty="0">
                          <a:effectLst/>
                        </a:rPr>
                        <a:t>10p</a:t>
                      </a:r>
                      <a:endParaRPr lang="ro-RO" sz="1600" dirty="0">
                        <a:effectLst/>
                        <a:latin typeface="Arial"/>
                        <a:ea typeface="Times New Roman"/>
                        <a:cs typeface="Times New Roman"/>
                      </a:endParaRPr>
                    </a:p>
                  </a:txBody>
                  <a:tcPr marL="16643" marR="16643" marT="0" marB="0"/>
                </a:tc>
              </a:tr>
            </a:tbl>
          </a:graphicData>
        </a:graphic>
      </p:graphicFrame>
    </p:spTree>
    <p:extLst>
      <p:ext uri="{BB962C8B-B14F-4D97-AF65-F5344CB8AC3E}">
        <p14:creationId xmlns:p14="http://schemas.microsoft.com/office/powerpoint/2010/main" val="2999807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6</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6.2. „Sprijin pentru înființarea de activităţi neagricole în zone rurale” 	</a:t>
            </a:r>
          </a:p>
        </p:txBody>
      </p:sp>
      <p:graphicFrame>
        <p:nvGraphicFramePr>
          <p:cNvPr id="6" name="Table 5"/>
          <p:cNvGraphicFramePr>
            <a:graphicFrameLocks noGrp="1"/>
          </p:cNvGraphicFramePr>
          <p:nvPr>
            <p:extLst>
              <p:ext uri="{D42A27DB-BD31-4B8C-83A1-F6EECF244321}">
                <p14:modId xmlns:p14="http://schemas.microsoft.com/office/powerpoint/2010/main" val="417976028"/>
              </p:ext>
            </p:extLst>
          </p:nvPr>
        </p:nvGraphicFramePr>
        <p:xfrm>
          <a:off x="179512" y="1916831"/>
          <a:ext cx="8784976" cy="4464496"/>
        </p:xfrm>
        <a:graphic>
          <a:graphicData uri="http://schemas.openxmlformats.org/drawingml/2006/table">
            <a:tbl>
              <a:tblPr firstRow="1" firstCol="1" bandRow="1">
                <a:tableStyleId>{5C22544A-7EE6-4342-B048-85BDC9FD1C3A}</a:tableStyleId>
              </a:tblPr>
              <a:tblGrid>
                <a:gridCol w="432048"/>
                <a:gridCol w="7777147"/>
                <a:gridCol w="575781"/>
              </a:tblGrid>
              <a:tr h="873902">
                <a:tc>
                  <a:txBody>
                    <a:bodyPr/>
                    <a:lstStyle/>
                    <a:p>
                      <a:pPr>
                        <a:lnSpc>
                          <a:spcPct val="115000"/>
                        </a:lnSpc>
                        <a:spcAft>
                          <a:spcPts val="1000"/>
                        </a:spcAft>
                      </a:pPr>
                      <a:r>
                        <a:rPr lang="ro-RO" sz="1600" dirty="0">
                          <a:effectLst/>
                        </a:rPr>
                        <a:t>Nr. crt.</a:t>
                      </a:r>
                      <a:endParaRPr lang="ro-RO" sz="16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dirty="0">
                          <a:effectLst/>
                        </a:rPr>
                        <a:t>Principii şi criterii de selecție</a:t>
                      </a:r>
                      <a:endParaRPr lang="ro-RO" sz="1600" dirty="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1600">
                          <a:effectLst/>
                        </a:rPr>
                        <a:t>Punctaj</a:t>
                      </a:r>
                      <a:endParaRPr lang="ro-RO" sz="1600">
                        <a:effectLst/>
                        <a:latin typeface="Arial"/>
                        <a:ea typeface="Times New Roman"/>
                        <a:cs typeface="Times New Roman"/>
                      </a:endParaRPr>
                    </a:p>
                  </a:txBody>
                  <a:tcPr marL="16643" marR="16643" marT="0" marB="0"/>
                </a:tc>
              </a:tr>
              <a:tr h="1310852">
                <a:tc rowSpan="3">
                  <a:txBody>
                    <a:bodyPr/>
                    <a:lstStyle/>
                    <a:p>
                      <a:pPr>
                        <a:lnSpc>
                          <a:spcPct val="115000"/>
                        </a:lnSpc>
                        <a:spcAft>
                          <a:spcPts val="1000"/>
                        </a:spcAft>
                      </a:pPr>
                      <a:r>
                        <a:rPr lang="ro-RO" sz="1600" dirty="0">
                          <a:effectLst/>
                        </a:rPr>
                        <a:t>2.</a:t>
                      </a:r>
                      <a:endParaRPr lang="ro-RO" sz="1600" dirty="0">
                        <a:effectLst/>
                        <a:latin typeface="Arial"/>
                        <a:ea typeface="Times New Roman"/>
                        <a:cs typeface="Times New Roman"/>
                      </a:endParaRPr>
                    </a:p>
                  </a:txBody>
                  <a:tcPr marL="16643" marR="16643" marT="0" marB="0"/>
                </a:tc>
                <a:tc>
                  <a:txBody>
                    <a:bodyPr/>
                    <a:lstStyle/>
                    <a:p>
                      <a:pPr algn="just">
                        <a:lnSpc>
                          <a:spcPct val="115000"/>
                        </a:lnSpc>
                        <a:spcAft>
                          <a:spcPts val="1000"/>
                        </a:spcAft>
                      </a:pPr>
                      <a:r>
                        <a:rPr lang="ro-RO" sz="1800" dirty="0">
                          <a:effectLst/>
                        </a:rPr>
                        <a:t>Principiul prioritizării sectoarelor cu potențial de creștere (Textile și pielărie, Industrii creative și culturale – inclusiv meșteșuguri, activităţi de servicii în tehnologia informației, agroturism, servicii pentru populația din spațiul rural) </a:t>
                      </a:r>
                      <a:endParaRPr lang="ro-RO" sz="18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dirty="0">
                          <a:effectLst/>
                        </a:rPr>
                        <a:t>40 p</a:t>
                      </a:r>
                      <a:endParaRPr lang="ro-RO" sz="1600" dirty="0">
                        <a:effectLst/>
                        <a:latin typeface="Arial"/>
                        <a:ea typeface="Times New Roman"/>
                        <a:cs typeface="Times New Roman"/>
                      </a:endParaRPr>
                    </a:p>
                  </a:txBody>
                  <a:tcPr marL="16643" marR="16643" marT="0" marB="0"/>
                </a:tc>
              </a:tr>
              <a:tr h="1139871">
                <a:tc vMerge="1">
                  <a:txBody>
                    <a:bodyPr/>
                    <a:lstStyle/>
                    <a:p>
                      <a:endParaRPr lang="ro-RO"/>
                    </a:p>
                  </a:txBody>
                  <a:tcPr/>
                </a:tc>
                <a:tc>
                  <a:txBody>
                    <a:bodyPr/>
                    <a:lstStyle/>
                    <a:p>
                      <a:pPr algn="just">
                        <a:spcAft>
                          <a:spcPts val="0"/>
                        </a:spcAft>
                      </a:pPr>
                      <a:r>
                        <a:rPr lang="ro-RO" sz="1800" dirty="0">
                          <a:effectLst/>
                        </a:rPr>
                        <a:t>2.1. Proiecte ce vizează activități de producție din sectoarele cu potențial de creștere. </a:t>
                      </a:r>
                    </a:p>
                    <a:p>
                      <a:pPr algn="just">
                        <a:spcAft>
                          <a:spcPts val="0"/>
                        </a:spcAft>
                      </a:pPr>
                      <a:r>
                        <a:rPr lang="ro-RO" sz="1800" dirty="0">
                          <a:effectLst/>
                        </a:rPr>
                        <a:t>Proiectul vizează activități conform codului CAEN aferent activității de producție scorate.</a:t>
                      </a:r>
                      <a:endParaRPr lang="ro-RO" sz="18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a:effectLst/>
                        </a:rPr>
                        <a:t>40 p</a:t>
                      </a:r>
                      <a:endParaRPr lang="ro-RO" sz="1600">
                        <a:effectLst/>
                        <a:latin typeface="Arial"/>
                        <a:ea typeface="Times New Roman"/>
                        <a:cs typeface="Times New Roman"/>
                      </a:endParaRPr>
                    </a:p>
                  </a:txBody>
                  <a:tcPr marL="16643" marR="16643" marT="0" marB="0"/>
                </a:tc>
              </a:tr>
              <a:tr h="1139871">
                <a:tc vMerge="1">
                  <a:txBody>
                    <a:bodyPr/>
                    <a:lstStyle/>
                    <a:p>
                      <a:endParaRPr lang="ro-RO"/>
                    </a:p>
                  </a:txBody>
                  <a:tcPr/>
                </a:tc>
                <a:tc>
                  <a:txBody>
                    <a:bodyPr/>
                    <a:lstStyle/>
                    <a:p>
                      <a:pPr algn="just">
                        <a:spcAft>
                          <a:spcPts val="0"/>
                        </a:spcAft>
                      </a:pPr>
                      <a:r>
                        <a:rPr lang="ro-RO" sz="1800" dirty="0">
                          <a:effectLst/>
                        </a:rPr>
                        <a:t>2.2. Proiecte ce vizează servicii din sectoarele cu potențial de creștere.</a:t>
                      </a:r>
                    </a:p>
                    <a:p>
                      <a:pPr algn="just">
                        <a:spcAft>
                          <a:spcPts val="0"/>
                        </a:spcAft>
                      </a:pPr>
                      <a:r>
                        <a:rPr lang="ro-RO" sz="1800" dirty="0">
                          <a:effectLst/>
                        </a:rPr>
                        <a:t>Proiectul vizează prestarea de servicii conform codului CAEN aferent serviciului scorat.</a:t>
                      </a:r>
                      <a:endParaRPr lang="ro-RO" sz="18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dirty="0">
                          <a:effectLst/>
                        </a:rPr>
                        <a:t>35 p</a:t>
                      </a:r>
                      <a:endParaRPr lang="ro-RO" sz="1600" dirty="0">
                        <a:effectLst/>
                        <a:latin typeface="Arial"/>
                        <a:ea typeface="Times New Roman"/>
                        <a:cs typeface="Times New Roman"/>
                      </a:endParaRPr>
                    </a:p>
                  </a:txBody>
                  <a:tcPr marL="16643" marR="16643" marT="0" marB="0"/>
                </a:tc>
              </a:tr>
            </a:tbl>
          </a:graphicData>
        </a:graphic>
      </p:graphicFrame>
    </p:spTree>
    <p:extLst>
      <p:ext uri="{BB962C8B-B14F-4D97-AF65-F5344CB8AC3E}">
        <p14:creationId xmlns:p14="http://schemas.microsoft.com/office/powerpoint/2010/main" val="408736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7</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6.2. „Sprijin pentru înființarea de activităţi neagricole în zone rurale” 	</a:t>
            </a:r>
          </a:p>
        </p:txBody>
      </p:sp>
      <p:graphicFrame>
        <p:nvGraphicFramePr>
          <p:cNvPr id="6" name="Table 5"/>
          <p:cNvGraphicFramePr>
            <a:graphicFrameLocks noGrp="1"/>
          </p:cNvGraphicFramePr>
          <p:nvPr>
            <p:extLst>
              <p:ext uri="{D42A27DB-BD31-4B8C-83A1-F6EECF244321}">
                <p14:modId xmlns:p14="http://schemas.microsoft.com/office/powerpoint/2010/main" val="3922986443"/>
              </p:ext>
            </p:extLst>
          </p:nvPr>
        </p:nvGraphicFramePr>
        <p:xfrm>
          <a:off x="270064" y="1779626"/>
          <a:ext cx="8784976" cy="4817725"/>
        </p:xfrm>
        <a:graphic>
          <a:graphicData uri="http://schemas.openxmlformats.org/drawingml/2006/table">
            <a:tbl>
              <a:tblPr firstRow="1" firstCol="1" bandRow="1">
                <a:tableStyleId>{5C22544A-7EE6-4342-B048-85BDC9FD1C3A}</a:tableStyleId>
              </a:tblPr>
              <a:tblGrid>
                <a:gridCol w="432048"/>
                <a:gridCol w="7398280"/>
                <a:gridCol w="954648"/>
              </a:tblGrid>
              <a:tr h="550044">
                <a:tc>
                  <a:txBody>
                    <a:bodyPr/>
                    <a:lstStyle/>
                    <a:p>
                      <a:pPr>
                        <a:lnSpc>
                          <a:spcPct val="115000"/>
                        </a:lnSpc>
                        <a:spcAft>
                          <a:spcPts val="1000"/>
                        </a:spcAft>
                      </a:pPr>
                      <a:r>
                        <a:rPr lang="ro-RO" sz="1500" dirty="0">
                          <a:effectLst/>
                        </a:rPr>
                        <a:t>Nr. crt.</a:t>
                      </a:r>
                      <a:endParaRPr lang="ro-RO" sz="15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500" dirty="0">
                          <a:effectLst/>
                        </a:rPr>
                        <a:t>Principii şi criterii de selecție</a:t>
                      </a:r>
                      <a:endParaRPr lang="ro-RO" sz="1500" dirty="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1600">
                          <a:effectLst/>
                        </a:rPr>
                        <a:t>Punctaj</a:t>
                      </a:r>
                      <a:endParaRPr lang="ro-RO" sz="1600">
                        <a:effectLst/>
                        <a:latin typeface="Arial"/>
                        <a:ea typeface="Times New Roman"/>
                        <a:cs typeface="Times New Roman"/>
                      </a:endParaRPr>
                    </a:p>
                  </a:txBody>
                  <a:tcPr marL="16643" marR="16643" marT="0" marB="0"/>
                </a:tc>
              </a:tr>
              <a:tr h="825066">
                <a:tc rowSpan="4">
                  <a:txBody>
                    <a:bodyPr/>
                    <a:lstStyle/>
                    <a:p>
                      <a:pPr>
                        <a:lnSpc>
                          <a:spcPct val="115000"/>
                        </a:lnSpc>
                        <a:spcAft>
                          <a:spcPts val="1000"/>
                        </a:spcAft>
                      </a:pPr>
                      <a:r>
                        <a:rPr lang="ro-RO" sz="1500" dirty="0">
                          <a:effectLst/>
                        </a:rPr>
                        <a:t>3.</a:t>
                      </a:r>
                      <a:endParaRPr lang="ro-RO" sz="1500" dirty="0">
                        <a:effectLst/>
                        <a:latin typeface="Arial"/>
                        <a:ea typeface="Times New Roman"/>
                        <a:cs typeface="Times New Roman"/>
                      </a:endParaRPr>
                    </a:p>
                  </a:txBody>
                  <a:tcPr marL="16643" marR="16643" marT="0" marB="0"/>
                </a:tc>
                <a:tc>
                  <a:txBody>
                    <a:bodyPr/>
                    <a:lstStyle/>
                    <a:p>
                      <a:pPr algn="just">
                        <a:lnSpc>
                          <a:spcPct val="115000"/>
                        </a:lnSpc>
                        <a:spcAft>
                          <a:spcPts val="1000"/>
                        </a:spcAft>
                      </a:pPr>
                      <a:r>
                        <a:rPr lang="ro-RO" sz="1500" dirty="0">
                          <a:effectLst/>
                        </a:rPr>
                        <a:t>Principiul stimulării activităților turistice în sensul prioritizării activităților agroturistice desfășurate în zonele cu potențial turistic ridicat/ destinații ecoturistice/ zonele cu arii naturale protejate.</a:t>
                      </a:r>
                      <a:endParaRPr lang="ro-RO" sz="15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a:effectLst/>
                        </a:rPr>
                        <a:t>Max.20 p</a:t>
                      </a:r>
                      <a:endParaRPr lang="ro-RO" sz="1600">
                        <a:effectLst/>
                        <a:latin typeface="Arial"/>
                        <a:ea typeface="Times New Roman"/>
                        <a:cs typeface="Times New Roman"/>
                      </a:endParaRPr>
                    </a:p>
                  </a:txBody>
                  <a:tcPr marL="16643" marR="16643" marT="0" marB="0"/>
                </a:tc>
              </a:tr>
              <a:tr h="2342527">
                <a:tc vMerge="1">
                  <a:txBody>
                    <a:bodyPr/>
                    <a:lstStyle/>
                    <a:p>
                      <a:endParaRPr lang="ro-RO"/>
                    </a:p>
                  </a:txBody>
                  <a:tcPr/>
                </a:tc>
                <a:tc>
                  <a:txBody>
                    <a:bodyPr/>
                    <a:lstStyle/>
                    <a:p>
                      <a:pPr algn="just">
                        <a:lnSpc>
                          <a:spcPct val="115000"/>
                        </a:lnSpc>
                        <a:spcAft>
                          <a:spcPts val="1000"/>
                        </a:spcAft>
                      </a:pPr>
                      <a:r>
                        <a:rPr lang="ro-RO" sz="1500" dirty="0">
                          <a:effectLst/>
                        </a:rPr>
                        <a:t>3.1. Proiecte ce vizează investiţii în agroturism (pensiuni agroturistice și/sau servicii de agrement) în zonele cu potențial turistic ridicat; </a:t>
                      </a:r>
                    </a:p>
                    <a:p>
                      <a:pPr algn="just">
                        <a:lnSpc>
                          <a:spcPct val="115000"/>
                        </a:lnSpc>
                        <a:spcAft>
                          <a:spcPts val="1000"/>
                        </a:spcAft>
                      </a:pPr>
                      <a:r>
                        <a:rPr lang="ro-RO" sz="1500" dirty="0">
                          <a:effectLst/>
                        </a:rPr>
                        <a:t>Vor fi punctate  proiectele care se dezvoltă în zone cu potenţial turistic ridicat, dar insuficient dezvoltate din punct de vedere turistic, în conformitate cu Ordonanţa de Urgenţă nr. 142 din 28 octombrie 2008 privind aprobarea Planului de amenajare a teritoriului naţional Secţiunea a VIII - a - zone cu resurse turistice, cu modificările și completările ulterioare, precum și a metodologiei de acordare a punctajului total aferent potențialului de dezvoltare turistică (evaluare finală</a:t>
                      </a:r>
                      <a:r>
                        <a:rPr lang="ro-RO" sz="1500" dirty="0" smtClean="0">
                          <a:effectLst/>
                        </a:rPr>
                        <a:t>).</a:t>
                      </a:r>
                      <a:endParaRPr lang="ro-RO" sz="1500" dirty="0">
                        <a:effectLst/>
                      </a:endParaRPr>
                    </a:p>
                  </a:txBody>
                  <a:tcPr marL="16643" marR="16643" marT="0" marB="0"/>
                </a:tc>
                <a:tc>
                  <a:txBody>
                    <a:bodyPr/>
                    <a:lstStyle/>
                    <a:p>
                      <a:pPr algn="ctr">
                        <a:lnSpc>
                          <a:spcPct val="115000"/>
                        </a:lnSpc>
                        <a:spcAft>
                          <a:spcPts val="1000"/>
                        </a:spcAft>
                      </a:pPr>
                      <a:r>
                        <a:rPr lang="ro-RO" sz="1600" dirty="0">
                          <a:effectLst/>
                        </a:rPr>
                        <a:t>Max. 10 p</a:t>
                      </a:r>
                    </a:p>
                    <a:p>
                      <a:pPr algn="ctr">
                        <a:lnSpc>
                          <a:spcPct val="115000"/>
                        </a:lnSpc>
                        <a:spcAft>
                          <a:spcPts val="1000"/>
                        </a:spcAft>
                      </a:pPr>
                      <a:r>
                        <a:rPr lang="ro-RO" sz="1600" dirty="0">
                          <a:effectLst/>
                        </a:rPr>
                        <a:t> </a:t>
                      </a:r>
                      <a:endParaRPr lang="ro-RO" sz="1600" dirty="0">
                        <a:effectLst/>
                        <a:latin typeface="Arial"/>
                        <a:ea typeface="Times New Roman"/>
                        <a:cs typeface="Times New Roman"/>
                      </a:endParaRPr>
                    </a:p>
                  </a:txBody>
                  <a:tcPr marL="16643" marR="16643" marT="0" marB="0"/>
                </a:tc>
              </a:tr>
              <a:tr h="550044">
                <a:tc vMerge="1">
                  <a:txBody>
                    <a:bodyPr/>
                    <a:lstStyle/>
                    <a:p>
                      <a:endParaRPr lang="ro-RO"/>
                    </a:p>
                  </a:txBody>
                  <a:tcPr/>
                </a:tc>
                <a:tc>
                  <a:txBody>
                    <a:bodyPr/>
                    <a:lstStyle/>
                    <a:p>
                      <a:pPr algn="just">
                        <a:lnSpc>
                          <a:spcPct val="115000"/>
                        </a:lnSpc>
                        <a:spcAft>
                          <a:spcPts val="1000"/>
                        </a:spcAft>
                      </a:pPr>
                      <a:r>
                        <a:rPr lang="ro-RO" sz="1500" dirty="0">
                          <a:effectLst/>
                        </a:rPr>
                        <a:t>3.2. Proiecte care includ activități turistice de agrement ce vor fi desfășurate în zonele cu destinații ecoturistice. </a:t>
                      </a:r>
                      <a:endParaRPr lang="ro-RO" sz="15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a:effectLst/>
                        </a:rPr>
                        <a:t>5 p</a:t>
                      </a:r>
                      <a:endParaRPr lang="ro-RO" sz="1600">
                        <a:effectLst/>
                        <a:latin typeface="Arial"/>
                        <a:ea typeface="Times New Roman"/>
                        <a:cs typeface="Times New Roman"/>
                      </a:endParaRPr>
                    </a:p>
                  </a:txBody>
                  <a:tcPr marL="16643" marR="16643" marT="0" marB="0"/>
                </a:tc>
              </a:tr>
              <a:tr h="550044">
                <a:tc vMerge="1">
                  <a:txBody>
                    <a:bodyPr/>
                    <a:lstStyle/>
                    <a:p>
                      <a:endParaRPr lang="ro-RO"/>
                    </a:p>
                  </a:txBody>
                  <a:tcPr/>
                </a:tc>
                <a:tc>
                  <a:txBody>
                    <a:bodyPr/>
                    <a:lstStyle/>
                    <a:p>
                      <a:pPr algn="just">
                        <a:lnSpc>
                          <a:spcPct val="115000"/>
                        </a:lnSpc>
                        <a:spcAft>
                          <a:spcPts val="1000"/>
                        </a:spcAft>
                      </a:pPr>
                      <a:r>
                        <a:rPr lang="ro-RO" sz="1500" dirty="0">
                          <a:effectLst/>
                        </a:rPr>
                        <a:t>3.3. Proiecte care includ activități turistice de agrement ce vor fi desfășurate în zone cu arii naturale protejate.</a:t>
                      </a:r>
                      <a:endParaRPr lang="ro-RO" sz="15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dirty="0">
                          <a:effectLst/>
                        </a:rPr>
                        <a:t>5 p</a:t>
                      </a:r>
                      <a:endParaRPr lang="ro-RO" sz="1600" dirty="0">
                        <a:effectLst/>
                        <a:latin typeface="Arial"/>
                        <a:ea typeface="Times New Roman"/>
                        <a:cs typeface="Times New Roman"/>
                      </a:endParaRPr>
                    </a:p>
                  </a:txBody>
                  <a:tcPr marL="16643" marR="16643" marT="0" marB="0"/>
                </a:tc>
              </a:tr>
            </a:tbl>
          </a:graphicData>
        </a:graphic>
      </p:graphicFrame>
    </p:spTree>
    <p:extLst>
      <p:ext uri="{BB962C8B-B14F-4D97-AF65-F5344CB8AC3E}">
        <p14:creationId xmlns:p14="http://schemas.microsoft.com/office/powerpoint/2010/main" val="408736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8</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6.2. „Sprijin pentru înființarea de activităţi neagricole în zone rurale” 	</a:t>
            </a:r>
          </a:p>
        </p:txBody>
      </p:sp>
      <p:graphicFrame>
        <p:nvGraphicFramePr>
          <p:cNvPr id="6" name="Table 5"/>
          <p:cNvGraphicFramePr>
            <a:graphicFrameLocks noGrp="1"/>
          </p:cNvGraphicFramePr>
          <p:nvPr>
            <p:extLst>
              <p:ext uri="{D42A27DB-BD31-4B8C-83A1-F6EECF244321}">
                <p14:modId xmlns:p14="http://schemas.microsoft.com/office/powerpoint/2010/main" val="2787716696"/>
              </p:ext>
            </p:extLst>
          </p:nvPr>
        </p:nvGraphicFramePr>
        <p:xfrm>
          <a:off x="117848" y="2132856"/>
          <a:ext cx="8784976" cy="3456384"/>
        </p:xfrm>
        <a:graphic>
          <a:graphicData uri="http://schemas.openxmlformats.org/drawingml/2006/table">
            <a:tbl>
              <a:tblPr firstRow="1" firstCol="1" bandRow="1">
                <a:tableStyleId>{5C22544A-7EE6-4342-B048-85BDC9FD1C3A}</a:tableStyleId>
              </a:tblPr>
              <a:tblGrid>
                <a:gridCol w="432048"/>
                <a:gridCol w="7478488"/>
                <a:gridCol w="874440"/>
              </a:tblGrid>
              <a:tr h="864096">
                <a:tc>
                  <a:txBody>
                    <a:bodyPr/>
                    <a:lstStyle/>
                    <a:p>
                      <a:pPr>
                        <a:lnSpc>
                          <a:spcPct val="115000"/>
                        </a:lnSpc>
                        <a:spcAft>
                          <a:spcPts val="1000"/>
                        </a:spcAft>
                      </a:pPr>
                      <a:r>
                        <a:rPr lang="ro-RO" sz="1600" dirty="0">
                          <a:effectLst/>
                        </a:rPr>
                        <a:t>Nr. crt.</a:t>
                      </a:r>
                      <a:endParaRPr lang="ro-RO" sz="16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600">
                          <a:effectLst/>
                        </a:rPr>
                        <a:t>Principii şi criterii de selecție</a:t>
                      </a:r>
                      <a:endParaRPr lang="ro-RO" sz="160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1600">
                          <a:effectLst/>
                        </a:rPr>
                        <a:t>Punctaj</a:t>
                      </a:r>
                      <a:endParaRPr lang="ro-RO" sz="1600">
                        <a:effectLst/>
                        <a:latin typeface="Arial"/>
                        <a:ea typeface="Times New Roman"/>
                        <a:cs typeface="Times New Roman"/>
                      </a:endParaRPr>
                    </a:p>
                  </a:txBody>
                  <a:tcPr marL="16643" marR="16643" marT="0" marB="0"/>
                </a:tc>
              </a:tr>
              <a:tr h="1296144">
                <a:tc rowSpan="2">
                  <a:txBody>
                    <a:bodyPr/>
                    <a:lstStyle/>
                    <a:p>
                      <a:pPr>
                        <a:lnSpc>
                          <a:spcPct val="115000"/>
                        </a:lnSpc>
                        <a:spcAft>
                          <a:spcPts val="1000"/>
                        </a:spcAft>
                      </a:pPr>
                      <a:r>
                        <a:rPr lang="ro-RO" sz="1600" dirty="0">
                          <a:effectLst/>
                        </a:rPr>
                        <a:t>4. </a:t>
                      </a:r>
                      <a:endParaRPr lang="ro-RO" sz="1600" dirty="0">
                        <a:effectLst/>
                        <a:latin typeface="Arial"/>
                        <a:ea typeface="Times New Roman"/>
                        <a:cs typeface="Times New Roman"/>
                      </a:endParaRPr>
                    </a:p>
                  </a:txBody>
                  <a:tcPr marL="16643" marR="16643" marT="0" marB="0"/>
                </a:tc>
                <a:tc>
                  <a:txBody>
                    <a:bodyPr/>
                    <a:lstStyle/>
                    <a:p>
                      <a:pPr>
                        <a:lnSpc>
                          <a:spcPct val="115000"/>
                        </a:lnSpc>
                        <a:spcAft>
                          <a:spcPts val="1000"/>
                        </a:spcAft>
                      </a:pPr>
                      <a:r>
                        <a:rPr lang="ro-RO" sz="1800" dirty="0">
                          <a:effectLst/>
                        </a:rPr>
                        <a:t>Principiul stimulării unui nivel ridicat de calitate al planului de afaceri, care va fi stabilit în funcție de producția comercializată sau activitățile prestate, în procent de peste 30% din valoarea primei tranșe de plată.</a:t>
                      </a:r>
                      <a:endParaRPr lang="ro-RO" sz="18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800">
                          <a:effectLst/>
                        </a:rPr>
                        <a:t>25 p</a:t>
                      </a:r>
                      <a:endParaRPr lang="ro-RO" sz="1800">
                        <a:effectLst/>
                        <a:latin typeface="Arial"/>
                        <a:ea typeface="Times New Roman"/>
                        <a:cs typeface="Times New Roman"/>
                      </a:endParaRPr>
                    </a:p>
                  </a:txBody>
                  <a:tcPr marL="16643" marR="16643" marT="0" marB="0"/>
                </a:tc>
              </a:tr>
              <a:tr h="1296144">
                <a:tc vMerge="1">
                  <a:txBody>
                    <a:bodyPr/>
                    <a:lstStyle/>
                    <a:p>
                      <a:endParaRPr lang="ro-RO"/>
                    </a:p>
                  </a:txBody>
                  <a:tcPr/>
                </a:tc>
                <a:tc>
                  <a:txBody>
                    <a:bodyPr/>
                    <a:lstStyle/>
                    <a:p>
                      <a:pPr algn="just">
                        <a:lnSpc>
                          <a:spcPct val="115000"/>
                        </a:lnSpc>
                        <a:spcAft>
                          <a:spcPts val="1000"/>
                        </a:spcAft>
                      </a:pPr>
                      <a:r>
                        <a:rPr lang="ro-RO" sz="1800" dirty="0">
                          <a:effectLst/>
                        </a:rPr>
                        <a:t>4.1. Proiecte care prevăd în planul de afaceri producție comercializată sau activități prestate într-un procent de peste 30% din valoarea primei tranșe de plată.  Verificarea se realizează în baza prognozelor din Planul de afaceri.</a:t>
                      </a:r>
                      <a:endParaRPr lang="ro-RO" sz="1800" dirty="0">
                        <a:effectLst/>
                        <a:latin typeface="Arial"/>
                        <a:ea typeface="Times New Roman"/>
                        <a:cs typeface="Times New Roman"/>
                      </a:endParaRPr>
                    </a:p>
                  </a:txBody>
                  <a:tcPr marL="16643" marR="16643" marT="0" marB="0"/>
                </a:tc>
                <a:tc>
                  <a:txBody>
                    <a:bodyPr/>
                    <a:lstStyle/>
                    <a:p>
                      <a:pPr algn="ctr">
                        <a:lnSpc>
                          <a:spcPct val="115000"/>
                        </a:lnSpc>
                        <a:spcAft>
                          <a:spcPts val="1000"/>
                        </a:spcAft>
                      </a:pPr>
                      <a:r>
                        <a:rPr lang="ro-RO" sz="1800" dirty="0">
                          <a:effectLst/>
                        </a:rPr>
                        <a:t>25 p</a:t>
                      </a:r>
                      <a:endParaRPr lang="ro-RO" sz="1800" dirty="0">
                        <a:effectLst/>
                        <a:latin typeface="Arial"/>
                        <a:ea typeface="Times New Roman"/>
                        <a:cs typeface="Times New Roman"/>
                      </a:endParaRPr>
                    </a:p>
                  </a:txBody>
                  <a:tcPr marL="16643" marR="16643" marT="0" marB="0"/>
                </a:tc>
              </a:tr>
            </a:tbl>
          </a:graphicData>
        </a:graphic>
      </p:graphicFrame>
    </p:spTree>
    <p:extLst>
      <p:ext uri="{BB962C8B-B14F-4D97-AF65-F5344CB8AC3E}">
        <p14:creationId xmlns:p14="http://schemas.microsoft.com/office/powerpoint/2010/main" val="3815103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2725"/>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395536" y="506251"/>
            <a:ext cx="8229600" cy="1239416"/>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0" kern="1200" spc="-100" baseline="0">
                <a:solidFill>
                  <a:schemeClr val="tx2"/>
                </a:solidFill>
                <a:latin typeface="+mj-lt"/>
                <a:ea typeface="+mj-ea"/>
                <a:cs typeface="+mj-cs"/>
              </a:defRPr>
            </a:lvl1pPr>
          </a:lstStyle>
          <a:p>
            <a:pPr algn="ctr"/>
            <a:endParaRPr lang="ro-RO" dirty="0" smtClean="0">
              <a:solidFill>
                <a:srgbClr val="1F4AA1"/>
              </a:solidFill>
              <a:latin typeface="Calibri" pitchFamily="34" charset="0"/>
              <a:cs typeface="Calibri" pitchFamily="34" charset="0"/>
            </a:endParaRPr>
          </a:p>
        </p:txBody>
      </p:sp>
      <p:pic>
        <p:nvPicPr>
          <p:cNvPr id="7" name="Picture 2" descr="C:\Users\simona.nimu\Desktop\logo PNDR_no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521532"/>
            <a:ext cx="1584176" cy="11403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9B3F2014-9949-416B-9F83-F7228D2D6A4C}" type="slidenum">
              <a:rPr lang="ro-RO" smtClean="0"/>
              <a:t>9</a:t>
            </a:fld>
            <a:endParaRPr lang="ro-RO"/>
          </a:p>
        </p:txBody>
      </p:sp>
      <p:sp>
        <p:nvSpPr>
          <p:cNvPr id="3" name="Rectangle 2"/>
          <p:cNvSpPr/>
          <p:nvPr/>
        </p:nvSpPr>
        <p:spPr>
          <a:xfrm>
            <a:off x="2224336" y="620688"/>
            <a:ext cx="4572000" cy="646331"/>
          </a:xfrm>
          <a:prstGeom prst="rect">
            <a:avLst/>
          </a:prstGeom>
        </p:spPr>
        <p:txBody>
          <a:bodyPr>
            <a:spAutoFit/>
          </a:bodyPr>
          <a:lstStyle/>
          <a:p>
            <a:pPr algn="ctr"/>
            <a:r>
              <a:rPr lang="vi-VN" b="1" dirty="0">
                <a:solidFill>
                  <a:srgbClr val="1F4AA1"/>
                </a:solidFill>
                <a:latin typeface="Calibri" pitchFamily="34" charset="0"/>
                <a:cs typeface="Calibri" pitchFamily="34" charset="0"/>
              </a:rPr>
              <a:t>Sub-măsura 6.2. „Sprijin pentru înființarea de activităţi neagricole în zone rurale” 	</a:t>
            </a:r>
          </a:p>
        </p:txBody>
      </p:sp>
      <p:sp>
        <p:nvSpPr>
          <p:cNvPr id="10" name="Title 9"/>
          <p:cNvSpPr>
            <a:spLocks noGrp="1"/>
          </p:cNvSpPr>
          <p:nvPr>
            <p:ph type="title"/>
          </p:nvPr>
        </p:nvSpPr>
        <p:spPr>
          <a:xfrm>
            <a:off x="0" y="2348880"/>
            <a:ext cx="9144000" cy="4528003"/>
          </a:xfrm>
        </p:spPr>
        <p:style>
          <a:lnRef idx="2">
            <a:schemeClr val="accent5"/>
          </a:lnRef>
          <a:fillRef idx="1">
            <a:schemeClr val="lt1"/>
          </a:fillRef>
          <a:effectRef idx="0">
            <a:schemeClr val="accent5"/>
          </a:effectRef>
          <a:fontRef idx="minor">
            <a:schemeClr val="dk1"/>
          </a:fontRef>
        </p:style>
        <p:txBody>
          <a:bodyPr>
            <a:noAutofit/>
          </a:bodyPr>
          <a:lstStyle/>
          <a:p>
            <a:r>
              <a:rPr lang="ro-RO" sz="2000" dirty="0" smtClean="0">
                <a:solidFill>
                  <a:srgbClr val="1F4AA1"/>
                </a:solidFill>
                <a:latin typeface="Calibri" pitchFamily="34" charset="0"/>
                <a:cs typeface="Calibri" pitchFamily="34" charset="0"/>
              </a:rPr>
              <a:t/>
            </a:r>
            <a:br>
              <a:rPr lang="ro-RO" sz="2000" dirty="0" smtClean="0">
                <a:solidFill>
                  <a:srgbClr val="1F4AA1"/>
                </a:solidFill>
                <a:latin typeface="Calibri" pitchFamily="34" charset="0"/>
                <a:cs typeface="Calibri" pitchFamily="34" charset="0"/>
              </a:rPr>
            </a:br>
            <a:r>
              <a:rPr lang="en-US" sz="2000" b="1" dirty="0" smtClean="0">
                <a:solidFill>
                  <a:srgbClr val="1F4AA1"/>
                </a:solidFill>
                <a:latin typeface="Calibri" pitchFamily="34" charset="0"/>
                <a:cs typeface="Calibri" pitchFamily="34" charset="0"/>
              </a:rPr>
              <a:t>Activități </a:t>
            </a:r>
            <a:r>
              <a:rPr lang="en-US" sz="2000" b="1" dirty="0">
                <a:solidFill>
                  <a:srgbClr val="1F4AA1"/>
                </a:solidFill>
                <a:latin typeface="Calibri" pitchFamily="34" charset="0"/>
                <a:cs typeface="Calibri" pitchFamily="34" charset="0"/>
              </a:rPr>
              <a:t>de producție </a:t>
            </a:r>
            <a:r>
              <a:rPr lang="en-US" sz="2000" dirty="0">
                <a:solidFill>
                  <a:srgbClr val="1F4AA1"/>
                </a:solidFill>
                <a:latin typeface="Calibri" pitchFamily="34" charset="0"/>
                <a:cs typeface="Calibri" pitchFamily="34" charset="0"/>
              </a:rPr>
              <a:t>(ex: fabricarea produselor textile, îmbrăcăminte, articole de marochinărie, articole de hârtie și carton; fabricarea produselor chimice, farmaceutice; activități de prelucrare a produselor lemnoase; industrie metalurgică, fabricare construcții metalice, mașini, utilaje și echipamente; fabricare produse electrice, electronice, producție de combustibil din biomasă -ex.: fabricare de peleți) în vederea comercializării, producerea și utilizarea energiei din surse regenerabile pentru desfășurarea propriei activități, ca parte integrantă a proiectului etc.;</a:t>
            </a:r>
            <a:r>
              <a:rPr lang="ro-RO" sz="2000" dirty="0">
                <a:solidFill>
                  <a:srgbClr val="1F4AA1"/>
                </a:solidFill>
                <a:latin typeface="Calibri" pitchFamily="34" charset="0"/>
                <a:cs typeface="Calibri" pitchFamily="34" charset="0"/>
              </a:rPr>
              <a:t/>
            </a:r>
            <a:br>
              <a:rPr lang="ro-RO" sz="2000" dirty="0">
                <a:solidFill>
                  <a:srgbClr val="1F4AA1"/>
                </a:solidFill>
                <a:latin typeface="Calibri" pitchFamily="34" charset="0"/>
                <a:cs typeface="Calibri" pitchFamily="34" charset="0"/>
              </a:rPr>
            </a:br>
            <a:r>
              <a:rPr lang="en-US" sz="2000" b="1" dirty="0">
                <a:solidFill>
                  <a:srgbClr val="1F4AA1"/>
                </a:solidFill>
                <a:latin typeface="Calibri" pitchFamily="34" charset="0"/>
                <a:cs typeface="Calibri" pitchFamily="34" charset="0"/>
              </a:rPr>
              <a:t>Activități meșteșugărești </a:t>
            </a:r>
            <a:r>
              <a:rPr lang="en-US" sz="2000" dirty="0">
                <a:solidFill>
                  <a:srgbClr val="1F4AA1"/>
                </a:solidFill>
                <a:latin typeface="Calibri" pitchFamily="34" charset="0"/>
                <a:cs typeface="Calibri" pitchFamily="34" charset="0"/>
              </a:rPr>
              <a:t>(ex: activități de artizanat și alte activități tradiționale non-agricole (ex: olărit, brodat, prelucrarea manuală a fierului, lânii, lemnului, pielii etc.);</a:t>
            </a:r>
            <a:r>
              <a:rPr lang="ro-RO" sz="2000" dirty="0">
                <a:solidFill>
                  <a:srgbClr val="1F4AA1"/>
                </a:solidFill>
                <a:latin typeface="Calibri" pitchFamily="34" charset="0"/>
                <a:cs typeface="Calibri" pitchFamily="34" charset="0"/>
              </a:rPr>
              <a:t/>
            </a:r>
            <a:br>
              <a:rPr lang="ro-RO" sz="2000" dirty="0">
                <a:solidFill>
                  <a:srgbClr val="1F4AA1"/>
                </a:solidFill>
                <a:latin typeface="Calibri" pitchFamily="34" charset="0"/>
                <a:cs typeface="Calibri" pitchFamily="34" charset="0"/>
              </a:rPr>
            </a:br>
            <a:r>
              <a:rPr lang="en-US" sz="2000" b="1" dirty="0">
                <a:solidFill>
                  <a:srgbClr val="1F4AA1"/>
                </a:solidFill>
                <a:latin typeface="Calibri" pitchFamily="34" charset="0"/>
                <a:cs typeface="Calibri" pitchFamily="34" charset="0"/>
              </a:rPr>
              <a:t>Activități turistice </a:t>
            </a:r>
            <a:r>
              <a:rPr lang="en-US" sz="2000" dirty="0">
                <a:solidFill>
                  <a:srgbClr val="1F4AA1"/>
                </a:solidFill>
                <a:latin typeface="Calibri" pitchFamily="34" charset="0"/>
                <a:cs typeface="Calibri" pitchFamily="34" charset="0"/>
              </a:rPr>
              <a:t>(ex: servicii agroturistice de cazare, servicii turistice de agrement și alimentație publică);</a:t>
            </a:r>
            <a:r>
              <a:rPr lang="ro-RO" sz="2000" dirty="0">
                <a:solidFill>
                  <a:srgbClr val="1F4AA1"/>
                </a:solidFill>
                <a:latin typeface="Calibri" pitchFamily="34" charset="0"/>
                <a:cs typeface="Calibri" pitchFamily="34" charset="0"/>
              </a:rPr>
              <a:t/>
            </a:r>
            <a:br>
              <a:rPr lang="ro-RO" sz="2000" dirty="0">
                <a:solidFill>
                  <a:srgbClr val="1F4AA1"/>
                </a:solidFill>
                <a:latin typeface="Calibri" pitchFamily="34" charset="0"/>
                <a:cs typeface="Calibri" pitchFamily="34" charset="0"/>
              </a:rPr>
            </a:br>
            <a:r>
              <a:rPr lang="en-US" sz="2000" b="1" dirty="0">
                <a:solidFill>
                  <a:srgbClr val="1F4AA1"/>
                </a:solidFill>
                <a:latin typeface="Calibri" pitchFamily="34" charset="0"/>
                <a:cs typeface="Calibri" pitchFamily="34" charset="0"/>
              </a:rPr>
              <a:t>Servicii </a:t>
            </a:r>
            <a:r>
              <a:rPr lang="en-US" sz="2000" dirty="0">
                <a:solidFill>
                  <a:srgbClr val="1F4AA1"/>
                </a:solidFill>
                <a:latin typeface="Calibri" pitchFamily="34" charset="0"/>
                <a:cs typeface="Calibri" pitchFamily="34" charset="0"/>
              </a:rPr>
              <a:t>(ex: medicale, sociale, sanitar-veterinare; reparații mașini, unelte, obiecte casnice; consultanță, contabilitate, juridice, audit; servicii în tehnologia informației și servicii informatice; servicii tehnice, administrative, alte servicii destinate populației din spațiul rural, etc</a:t>
            </a:r>
            <a:r>
              <a:rPr lang="en-US" sz="2000" dirty="0" smtClean="0">
                <a:solidFill>
                  <a:srgbClr val="1F4AA1"/>
                </a:solidFill>
                <a:latin typeface="Calibri" pitchFamily="34" charset="0"/>
                <a:cs typeface="Calibri" pitchFamily="34" charset="0"/>
              </a:rPr>
              <a:t>.).</a:t>
            </a:r>
            <a:r>
              <a:rPr lang="ro-RO" sz="2000" dirty="0" smtClean="0">
                <a:solidFill>
                  <a:srgbClr val="1F4AA1"/>
                </a:solidFill>
                <a:latin typeface="Calibri" pitchFamily="34" charset="0"/>
                <a:cs typeface="Calibri" pitchFamily="34" charset="0"/>
              </a:rPr>
              <a:t/>
            </a:r>
            <a:br>
              <a:rPr lang="ro-RO" sz="2000" dirty="0" smtClean="0">
                <a:solidFill>
                  <a:srgbClr val="1F4AA1"/>
                </a:solidFill>
                <a:latin typeface="Calibri" pitchFamily="34" charset="0"/>
                <a:cs typeface="Calibri" pitchFamily="34" charset="0"/>
              </a:rPr>
            </a:br>
            <a:endParaRPr lang="ro-RO" sz="2000" dirty="0">
              <a:solidFill>
                <a:srgbClr val="1F4AA1"/>
              </a:solidFill>
              <a:latin typeface="Calibri" pitchFamily="34" charset="0"/>
              <a:cs typeface="Calibri" pitchFamily="34" charset="0"/>
            </a:endParaRPr>
          </a:p>
        </p:txBody>
      </p:sp>
      <p:sp>
        <p:nvSpPr>
          <p:cNvPr id="4" name="Rectangle 3"/>
          <p:cNvSpPr/>
          <p:nvPr/>
        </p:nvSpPr>
        <p:spPr>
          <a:xfrm>
            <a:off x="231774" y="1705332"/>
            <a:ext cx="4916289" cy="46166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2400" b="1" spc="-100" dirty="0">
                <a:solidFill>
                  <a:schemeClr val="bg1"/>
                </a:solidFill>
                <a:latin typeface="Calibri" pitchFamily="34" charset="0"/>
                <a:cs typeface="Calibri" pitchFamily="34" charset="0"/>
              </a:rPr>
              <a:t>Domeniile de diversificare</a:t>
            </a:r>
            <a:r>
              <a:rPr lang="ro-RO" sz="2400" b="1" spc="-100" dirty="0">
                <a:solidFill>
                  <a:schemeClr val="bg1"/>
                </a:solidFill>
                <a:latin typeface="Calibri" pitchFamily="34" charset="0"/>
                <a:cs typeface="Calibri" pitchFamily="34" charset="0"/>
              </a:rPr>
              <a:t>:</a:t>
            </a:r>
            <a:endParaRPr lang="ro-RO" sz="2000" b="1" dirty="0">
              <a:solidFill>
                <a:schemeClr val="bg1"/>
              </a:solidFill>
            </a:endParaRPr>
          </a:p>
        </p:txBody>
      </p:sp>
    </p:spTree>
    <p:extLst>
      <p:ext uri="{BB962C8B-B14F-4D97-AF65-F5344CB8AC3E}">
        <p14:creationId xmlns:p14="http://schemas.microsoft.com/office/powerpoint/2010/main" val="21500734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6143</TotalTime>
  <Words>3419</Words>
  <Application>Microsoft Office PowerPoint</Application>
  <PresentationFormat>On-screen Show (4:3)</PresentationFormat>
  <Paragraphs>511</Paragraphs>
  <Slides>38</Slides>
  <Notes>14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Clarity</vt:lpstr>
      <vt:lpstr>  </vt:lpstr>
      <vt:lpstr>Această sub-măsură vizează: • diversificarea economiei rurale prin creşterea numărului de microîntreprinderi şi întreprinderi mici în sectorul non-agricol, dezvoltarea serviciilor şi crearea de locuri de muncă în spațiul rural; • încurajarea menținerii și dezvoltării activităților meșteșugărești tradiționale. Sprijinul va fi acordat sub formă de sumă forfetară pentru finanțarea de noi activități non-agricole în mediul rural pe baza unui plan de afaceri.</vt:lpstr>
      <vt:lpstr>Beneficiari:</vt:lpstr>
      <vt:lpstr> </vt:lpstr>
      <vt:lpstr>PowerPoint Presentation</vt:lpstr>
      <vt:lpstr>PowerPoint Presentation</vt:lpstr>
      <vt:lpstr>PowerPoint Presentation</vt:lpstr>
      <vt:lpstr>PowerPoint Presentation</vt:lpstr>
      <vt:lpstr> Activități de producție (ex: fabricarea produselor textile, îmbrăcăminte, articole de marochinărie, articole de hârtie și carton; fabricarea produselor chimice, farmaceutice; activități de prelucrare a produselor lemnoase; industrie metalurgică, fabricare construcții metalice, mașini, utilaje și echipamente; fabricare produse electrice, electronice, producție de combustibil din biomasă -ex.: fabricare de peleți) în vederea comercializării, producerea și utilizarea energiei din surse regenerabile pentru desfășurarea propriei activități, ca parte integrantă a proiectului etc.; Activități meșteșugărești (ex: activități de artizanat și alte activități tradiționale non-agricole (ex: olărit, brodat, prelucrarea manuală a fierului, lânii, lemnului, pielii etc.); Activități turistice (ex: servicii agroturistice de cazare, servicii turistice de agrement și alimentație publică); Servicii (ex: medicale, sociale, sanitar-veterinare; reparații mașini, unelte, obiecte casnice; consultanță, contabilitate, juridice, audit; servicii în tehnologia informației și servicii informatice; servicii tehnice, administrative, alte servicii destinate populației din spațiul rural, etc.). </vt:lpstr>
      <vt:lpstr>Alocarea financiară anuală a sub-măsurii 6.2. „Sprijin pentru înființarea de activităţi neagricole în zone rurale” FEADR + Buget Național  </vt:lpstr>
      <vt:lpstr>Situaţia pe sesiuni a proiectelor din cadrul PNDR 2014 - 2020 înregistrate în tabelele de monitorizare la data de 01.10.2015  </vt:lpstr>
      <vt:lpstr> </vt:lpstr>
      <vt:lpstr>Scopul sprijinului acordat prin această sub-măsură este de a stimula mediul de afaceri din mediul rural, contribuind astfel la creşterea numărului de activităţi non-agricole desfăşurate în zonele rurale, precum şi la dezvoltarea activităţilor non-agricole existente, care să conducă la crearea de locuri de muncă, creşterea veniturile populaţiei rurale și reducerea diferențelor dintre mediul rural şi urban, acordându-se prioritate sectoarelor cu potențial ridicat de dezvoltare identificate în AP, în concordanță cu Strategia Națională de Competitivitate.  De asemenea, sunt vizați fermierii sau membrii gospodăriilor lor agricole care doresc să-și diversifice activitățile economice prin practicarea de activități non-agricole în vederea creșterii veniturilor și creării de alternative ocupaționale. </vt:lpstr>
      <vt:lpstr>Beneficiari:</vt:lpstr>
      <vt:lpstr>Tip de sprijin: Sprijin public nerambursabil va respecta prevederile R 1407/2013 cu privire la sprijinul de minimis și nu va depăși  200.000 de euro/beneficiar.</vt:lpstr>
      <vt:lpstr>PowerPoint Presentation</vt:lpstr>
      <vt:lpstr>PowerPoint Presentation</vt:lpstr>
      <vt:lpstr>PowerPoint Presentation</vt:lpstr>
      <vt:lpstr>PowerPoint Presentation</vt:lpstr>
      <vt:lpstr>PowerPoint Presentation</vt:lpstr>
      <vt:lpstr> Activități de producție (ex: fabricarea produselor textile, îmbrăcăminte, articole de marochinărie, articole de hârtie și carton; fabricarea produselor chimice, farmaceutice; activități de prelucrare a produselor lemnoase; industrie metalurgică, fabricare construcții metalice, mașini, utilaje și echipamente; fabricare produse electrice, electronice, producție de combustibil din biomasă -ex.: fabricare de peleți) în vederea comercializării, producerea și utilizarea energiei din surse regenerabile pentru desfășurarea propriei activități, ca parte integrantă a proiectului etc.; Activități meșteșugărești (ex: activități de artizanat și alte activități tradiționale non-agricole (ex: olărit, brodat, prelucrarea manuală a fierului, lânii, lemnului, pielii etc.); Activități turistice (ex: servicii agroturistice de cazare, servicii turistice de agrement și alimentație publică); Servicii (ex: medicale, sociale, sanitar-veterinare; reparații mașini, unelte, obiecte casnice; consultanță, contabilitate, juridice, audit; servicii în tehnologia informației și servicii informatice; servicii tehnice, administrative, alte servicii destinate populației din spațiul rural, etc.). </vt:lpstr>
      <vt:lpstr>Alocarea financiară anuală a sub-măsurii 6.4. „Investiţii în crearea şi dezvoltarea de activităţi neagricole”  FEADR + Buget Național </vt:lpstr>
      <vt:lpstr>Situaţia pe sesiuni a proiectelor din cadrul PNDR 2014 - 2020 înregistrate în tabelele de monitorizare la data de 01.10.2015  </vt:lpstr>
      <vt:lpstr>  Lista codurilor CAEN pentru care nu sunt considerate cheltuieli eligibile construcţia, modernizarea sau extinderea clădirilor, ci numai dotarea acestora. </vt:lpstr>
      <vt:lpstr>Procesul de selecție</vt:lpstr>
      <vt:lpstr>PowerPoint Presentation</vt:lpstr>
      <vt:lpstr>PowerPoint Presentation</vt:lpstr>
      <vt:lpstr>PowerPoint Presentation</vt:lpstr>
      <vt:lpstr>PowerPoint Presentation</vt:lpstr>
      <vt:lpstr>PowerPoint Presentation</vt:lpstr>
      <vt:lpstr>Elementele de conținut și de structură ale unei SDL (1)</vt:lpstr>
      <vt:lpstr>Elementele de conținut și de structură ale unei SDL (2)</vt:lpstr>
      <vt:lpstr>Alocarea financiară pentru SDL </vt:lpstr>
      <vt:lpstr>PowerPoint Presentation</vt:lpstr>
      <vt:lpstr>PowerPoint Presentation</vt:lpstr>
      <vt:lpstr> 19.2. Sprijin pentru implementarea acțiunilor în cadrul strategiei de dezvoltare locală </vt:lpstr>
      <vt:lpstr>19.3. Pregătirea și  implementarea activităților de cooperare ale Grupului de Acțiune Locală </vt:lpstr>
      <vt:lpstr>19.4.  Sprijin pentru cheltuieli de funcționare și animare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Rosu</dc:creator>
  <cp:lastModifiedBy>Manuela Neicu</cp:lastModifiedBy>
  <cp:revision>1026</cp:revision>
  <cp:lastPrinted>2015-10-02T12:56:47Z</cp:lastPrinted>
  <dcterms:created xsi:type="dcterms:W3CDTF">2013-09-30T10:29:47Z</dcterms:created>
  <dcterms:modified xsi:type="dcterms:W3CDTF">2015-10-02T13:02:50Z</dcterms:modified>
</cp:coreProperties>
</file>